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handoutMasterIdLst>
    <p:handoutMasterId r:id="rId46"/>
  </p:handoutMasterIdLst>
  <p:sldIdLst>
    <p:sldId id="256" r:id="rId2"/>
    <p:sldId id="362" r:id="rId3"/>
    <p:sldId id="332" r:id="rId4"/>
    <p:sldId id="335" r:id="rId5"/>
    <p:sldId id="336" r:id="rId6"/>
    <p:sldId id="368" r:id="rId7"/>
    <p:sldId id="305" r:id="rId8"/>
    <p:sldId id="339" r:id="rId9"/>
    <p:sldId id="340" r:id="rId10"/>
    <p:sldId id="337" r:id="rId11"/>
    <p:sldId id="386" r:id="rId12"/>
    <p:sldId id="338" r:id="rId13"/>
    <p:sldId id="341" r:id="rId14"/>
    <p:sldId id="371" r:id="rId15"/>
    <p:sldId id="342" r:id="rId16"/>
    <p:sldId id="370" r:id="rId17"/>
    <p:sldId id="369" r:id="rId18"/>
    <p:sldId id="343" r:id="rId19"/>
    <p:sldId id="372" r:id="rId20"/>
    <p:sldId id="374" r:id="rId21"/>
    <p:sldId id="375" r:id="rId22"/>
    <p:sldId id="376" r:id="rId23"/>
    <p:sldId id="344" r:id="rId24"/>
    <p:sldId id="346" r:id="rId25"/>
    <p:sldId id="377" r:id="rId26"/>
    <p:sldId id="345" r:id="rId27"/>
    <p:sldId id="378" r:id="rId28"/>
    <p:sldId id="347" r:id="rId29"/>
    <p:sldId id="353" r:id="rId30"/>
    <p:sldId id="354" r:id="rId31"/>
    <p:sldId id="379" r:id="rId32"/>
    <p:sldId id="348" r:id="rId33"/>
    <p:sldId id="383" r:id="rId34"/>
    <p:sldId id="352" r:id="rId35"/>
    <p:sldId id="355" r:id="rId36"/>
    <p:sldId id="356" r:id="rId37"/>
    <p:sldId id="380" r:id="rId38"/>
    <p:sldId id="387" r:id="rId39"/>
    <p:sldId id="349" r:id="rId40"/>
    <p:sldId id="351" r:id="rId41"/>
    <p:sldId id="350" r:id="rId42"/>
    <p:sldId id="384" r:id="rId43"/>
    <p:sldId id="265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79" autoAdjust="0"/>
  </p:normalViewPr>
  <p:slideViewPr>
    <p:cSldViewPr>
      <p:cViewPr varScale="1">
        <p:scale>
          <a:sx n="97" d="100"/>
          <a:sy n="97" d="100"/>
        </p:scale>
        <p:origin x="485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4.wmf"/><Relationship Id="rId4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4DCC1-E161-4102-BAE4-CBEB2622516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EAE47-AC5F-4A85-9851-34329BFE7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307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737C-90AD-4B01-A1A4-FB02ED784060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C0CD1-E418-4684-B920-56317F695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27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0022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0460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6E67DC-15F0-4C9C-93BD-2232B6EE9CF2}" type="slidenum">
              <a:rPr lang="zh-CN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4077072"/>
            <a:ext cx="6553200" cy="533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Wingdings" pitchFamily="2" charset="2"/>
              <a:buNone/>
              <a:defRPr sz="3200"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 lvl="0"/>
            <a:r>
              <a:rPr lang="zh-CN" altLang="en-US" noProof="0"/>
              <a:t>单击以编辑母版副标题样式</a:t>
            </a:r>
            <a:endParaRPr lang="en-US" altLang="zh-CN" noProof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23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60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2525"/>
            <a:ext cx="8229600" cy="5248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51912" y="885763"/>
            <a:ext cx="792088" cy="216024"/>
          </a:xfrm>
          <a:prstGeom prst="rect">
            <a:avLst/>
          </a:prstGeom>
          <a:ln/>
        </p:spPr>
        <p:txBody>
          <a:bodyPr anchor="ctr" anchorCtr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fld id="{80EBFEEF-8BDD-4A82-B08F-633BA2D6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0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 userDrawn="1"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>
            <a:grpSpLocks/>
          </p:cNvGrpSpPr>
          <p:nvPr userDrawn="1"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14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21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grpSp>
        <p:nvGrpSpPr>
          <p:cNvPr id="1033" name="Group 7"/>
          <p:cNvGrpSpPr>
            <a:grpSpLocks/>
          </p:cNvGrpSpPr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1046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82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</p:sldLayoutIdLst>
  <p:transition>
    <p:push dir="r"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jpg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6.wmf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37.jpeg"/><Relationship Id="rId9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wmf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6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png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57.jpeg"/><Relationship Id="rId10" Type="http://schemas.openxmlformats.org/officeDocument/2006/relationships/image" Target="../media/image54.wmf"/><Relationship Id="rId4" Type="http://schemas.openxmlformats.org/officeDocument/2006/relationships/image" Target="../media/image56.jpeg"/><Relationship Id="rId9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60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79.png"/><Relationship Id="rId4" Type="http://schemas.openxmlformats.org/officeDocument/2006/relationships/image" Target="../media/image6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1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8.wmf"/><Relationship Id="rId5" Type="http://schemas.openxmlformats.org/officeDocument/2006/relationships/image" Target="../media/image86.png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69.tiff"/><Relationship Id="rId9" Type="http://schemas.openxmlformats.org/officeDocument/2006/relationships/image" Target="../media/image6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4.tiff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1.png"/><Relationship Id="rId11" Type="http://schemas.openxmlformats.org/officeDocument/2006/relationships/image" Target="../media/image73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tif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71600" y="4582641"/>
            <a:ext cx="6553200" cy="790575"/>
          </a:xfrm>
          <a:prstGeom prst="rect">
            <a:avLst/>
          </a:prstGeom>
        </p:spPr>
        <p:txBody>
          <a:bodyPr anchor="ctr" anchorCtr="0"/>
          <a:lstStyle>
            <a:lvl1pPr indent="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None/>
              <a:defRPr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defRPr>
            </a:lvl1pPr>
            <a:lvl2pPr marL="889000" indent="-439738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2pPr>
            <a:lvl3pPr marL="1293813" indent="-403225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3pPr>
            <a:lvl4pPr marL="1681163" indent="-385763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4pPr>
            <a:lvl5pPr marL="20701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5pPr>
            <a:lvl6pPr marL="25273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6pPr>
            <a:lvl7pPr marL="29845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7pPr>
            <a:lvl8pPr marL="34417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8pPr>
            <a:lvl9pPr marL="38989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9pPr>
          </a:lstStyle>
          <a:p>
            <a:r>
              <a:rPr lang="zh-CN" altLang="en-US" dirty="0"/>
              <a:t>万助军</a:t>
            </a:r>
          </a:p>
          <a:p>
            <a:r>
              <a:rPr lang="en-US" altLang="zh-CN" dirty="0"/>
              <a:t>zhujun.wan@hust.edu.cn</a:t>
            </a:r>
          </a:p>
          <a:p>
            <a:r>
              <a:rPr lang="zh-CN" altLang="en-US" dirty="0"/>
              <a:t>华中科技大学光学与电子信息学院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2564904"/>
            <a:ext cx="91440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4400" dirty="0">
                <a:ea typeface="宋体" pitchFamily="2" charset="-122"/>
              </a:rPr>
              <a:t>第六章 傅立叶光学</a:t>
            </a:r>
            <a:endParaRPr lang="zh-CN" altLang="en-US" sz="4400" kern="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波特实验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1412776"/>
            <a:ext cx="4968552" cy="40054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596" y="5623859"/>
            <a:ext cx="7380820" cy="37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如果以栅格状光阑挡住频谱中的奇数或者偶数分量，将观察到倍频像。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739" y="311135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原始像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4288" y="311135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倍频像</a:t>
            </a:r>
          </a:p>
        </p:txBody>
      </p:sp>
    </p:spTree>
    <p:extLst>
      <p:ext uri="{BB962C8B-B14F-4D97-AF65-F5344CB8AC3E}">
        <p14:creationId xmlns:p14="http://schemas.microsoft.com/office/powerpoint/2010/main" val="36837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sz="3600" dirty="0">
                <a:latin typeface="黑体" pitchFamily="2" charset="-122"/>
                <a:ea typeface="黑体" pitchFamily="2" charset="-122"/>
              </a:rPr>
              <a:t>6.5 </a:t>
            </a:r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光学信息处理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835696" y="2564904"/>
            <a:ext cx="5904656" cy="2541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6.5.1 </a:t>
            </a:r>
            <a:r>
              <a:rPr lang="zh-CN" altLang="en-US" sz="2800" b="1" dirty="0">
                <a:solidFill>
                  <a:schemeClr val="tx2"/>
                </a:solidFill>
              </a:rPr>
              <a:t>阿贝成像理论和阿贝</a:t>
            </a:r>
            <a:r>
              <a:rPr lang="en-US" altLang="zh-CN" sz="2800" b="1" dirty="0">
                <a:solidFill>
                  <a:schemeClr val="tx2"/>
                </a:solidFill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</a:rPr>
              <a:t>波特实验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6.5.2 </a:t>
            </a:r>
            <a:r>
              <a:rPr lang="zh-CN" altLang="en-US" sz="2800" b="1" dirty="0">
                <a:solidFill>
                  <a:srgbClr val="FF0000"/>
                </a:solidFill>
              </a:rPr>
              <a:t>相干光学信息处理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6.5.3 </a:t>
            </a:r>
            <a:r>
              <a:rPr lang="zh-CN" altLang="en-US" sz="2800" b="1" dirty="0">
                <a:solidFill>
                  <a:schemeClr val="tx2"/>
                </a:solidFill>
              </a:rPr>
              <a:t>非相干光学信息处理</a:t>
            </a:r>
          </a:p>
        </p:txBody>
      </p:sp>
    </p:spTree>
    <p:extLst>
      <p:ext uri="{BB962C8B-B14F-4D97-AF65-F5344CB8AC3E}">
        <p14:creationId xmlns:p14="http://schemas.microsoft.com/office/powerpoint/2010/main" val="135551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相干光学处理系统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196752"/>
            <a:ext cx="6257925" cy="2695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521" y="3933056"/>
                <a:ext cx="8640960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典型相干光学处理系统：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透镜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构成一个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4</a:t>
                </a:r>
                <a:r>
                  <a:rPr lang="en-US" altLang="zh-CN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系统，点光源</a:t>
                </a:r>
                <a:r>
                  <a:rPr lang="en-US" altLang="zh-CN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和透镜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为物面提供均匀照明。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933056"/>
                <a:ext cx="8640960" cy="870751"/>
              </a:xfrm>
              <a:prstGeom prst="rect">
                <a:avLst/>
              </a:prstGeom>
              <a:blipFill>
                <a:blip r:embed="rId5"/>
                <a:stretch>
                  <a:fillRect l="-564" r="-564" b="-8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99598"/>
              </p:ext>
            </p:extLst>
          </p:nvPr>
        </p:nvGraphicFramePr>
        <p:xfrm>
          <a:off x="2051720" y="4882671"/>
          <a:ext cx="2463112" cy="52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0" name="Equation" r:id="rId6" imgW="1434960" imgH="304560" progId="Equation.DSMT4">
                  <p:embed/>
                </p:oleObj>
              </mc:Choice>
              <mc:Fallback>
                <p:oleObj name="Equation" r:id="rId6" imgW="1434960" imgH="30456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882671"/>
                        <a:ext cx="2463112" cy="522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967248"/>
              </p:ext>
            </p:extLst>
          </p:nvPr>
        </p:nvGraphicFramePr>
        <p:xfrm>
          <a:off x="2051720" y="5517232"/>
          <a:ext cx="4320480" cy="56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1" name="Equation" r:id="rId8" imgW="2349360" imgH="304560" progId="Equation.DSMT4">
                  <p:embed/>
                </p:oleObj>
              </mc:Choice>
              <mc:Fallback>
                <p:oleObj name="Equation" r:id="rId8" imgW="2349360" imgH="30456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517232"/>
                        <a:ext cx="4320480" cy="56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1522" y="4857256"/>
                <a:ext cx="1800198" cy="45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频谱面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2" y="4857256"/>
                <a:ext cx="1800198" cy="455253"/>
              </a:xfrm>
              <a:prstGeom prst="rect">
                <a:avLst/>
              </a:prstGeom>
              <a:blipFill>
                <a:blip r:embed="rId10"/>
                <a:stretch>
                  <a:fillRect l="-2703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1522" y="5503319"/>
                <a:ext cx="1800198" cy="45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像面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：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2" y="5503319"/>
                <a:ext cx="1800198" cy="455253"/>
              </a:xfrm>
              <a:prstGeom prst="rect">
                <a:avLst/>
              </a:prstGeom>
              <a:blipFill>
                <a:blip r:embed="rId11"/>
                <a:stretch>
                  <a:fillRect l="-2703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51522" y="6070091"/>
            <a:ext cx="8640960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二次傅里叶变换成倒像，因此以上第二次傅里叶变换可视为傅里叶逆变换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图像倒转。</a:t>
            </a:r>
          </a:p>
        </p:txBody>
      </p:sp>
    </p:spTree>
    <p:extLst>
      <p:ext uri="{BB962C8B-B14F-4D97-AF65-F5344CB8AC3E}">
        <p14:creationId xmlns:p14="http://schemas.microsoft.com/office/powerpoint/2010/main" val="128820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相干光学处理系统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196752"/>
            <a:ext cx="6257925" cy="2695575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5118"/>
              </p:ext>
            </p:extLst>
          </p:nvPr>
        </p:nvGraphicFramePr>
        <p:xfrm>
          <a:off x="3185579" y="5889849"/>
          <a:ext cx="2772841" cy="545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5" name="Equation" r:id="rId5" imgW="1549080" imgH="304560" progId="Equation.DSMT4">
                  <p:embed/>
                </p:oleObj>
              </mc:Choice>
              <mc:Fallback>
                <p:oleObj name="Equation" r:id="rId5" imgW="1549080" imgH="30456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5579" y="5889849"/>
                        <a:ext cx="2772841" cy="5452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9512" y="422108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以光阑在频谱面上对物体的角谱进行空间光调制（包括振幅和相位调制）：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71769"/>
              </p:ext>
            </p:extLst>
          </p:nvPr>
        </p:nvGraphicFramePr>
        <p:xfrm>
          <a:off x="3117395" y="4739953"/>
          <a:ext cx="2909209" cy="45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66" name="Equation" r:id="rId7" imgW="1536480" imgH="241200" progId="Equation.DSMT4">
                  <p:embed/>
                </p:oleObj>
              </mc:Choice>
              <mc:Fallback>
                <p:oleObj name="Equation" r:id="rId7" imgW="1536480" imgH="241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395" y="4739953"/>
                        <a:ext cx="2909209" cy="4563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9512" y="535840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在像面观察到的是滤波之后的频谱的傅里叶变换：</a:t>
            </a:r>
          </a:p>
        </p:txBody>
      </p:sp>
    </p:spTree>
    <p:extLst>
      <p:ext uri="{BB962C8B-B14F-4D97-AF65-F5344CB8AC3E}">
        <p14:creationId xmlns:p14="http://schemas.microsoft.com/office/powerpoint/2010/main" val="270895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相干光学处理系统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01" y="1412776"/>
            <a:ext cx="5474199" cy="3096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9532" y="5013176"/>
            <a:ext cx="8424937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根据阿贝的二次衍射成像理论，显微镜光学系统虽然只有一个透镜，而非</a:t>
            </a:r>
            <a:r>
              <a:rPr lang="en-US" altLang="zh-CN" b="1" dirty="0">
                <a:solidFill>
                  <a:schemeClr val="tx2"/>
                </a:solidFill>
              </a:rPr>
              <a:t>4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chemeClr val="tx2"/>
                </a:solidFill>
              </a:rPr>
              <a:t>光学系统，仍然可以视为一个相干光学处理系统，其频谱面为物镜的后焦面。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前提条件：</a:t>
            </a:r>
            <a:r>
              <a:rPr lang="zh-CN" altLang="en-US" b="1" dirty="0">
                <a:solidFill>
                  <a:schemeClr val="tx2"/>
                </a:solidFill>
              </a:rPr>
              <a:t>物体置于物镜前焦面附近，像距远大于物镜焦距。</a:t>
            </a:r>
          </a:p>
        </p:txBody>
      </p:sp>
    </p:spTree>
    <p:extLst>
      <p:ext uri="{BB962C8B-B14F-4D97-AF65-F5344CB8AC3E}">
        <p14:creationId xmlns:p14="http://schemas.microsoft.com/office/powerpoint/2010/main" val="126714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15888"/>
            <a:ext cx="8208912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位相物体的观察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7504" y="1196753"/>
                <a:ext cx="8928992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显微镜观察的某些物体，其透明度很高（如未染色的细胞），以至难以分辨其细节。但是光通过这样的物体，往往产生随空间变化的相移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𝝋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。而人眼只对光的强度产生响应，无法感知相位的变化。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以单色平面波照射物体，透射光波的复振幅分布为：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96753"/>
                <a:ext cx="8928992" cy="1701748"/>
              </a:xfrm>
              <a:prstGeom prst="rect">
                <a:avLst/>
              </a:prstGeom>
              <a:blipFill>
                <a:blip r:embed="rId4"/>
                <a:stretch>
                  <a:fillRect l="-615" r="-615" b="-3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69848"/>
              </p:ext>
            </p:extLst>
          </p:nvPr>
        </p:nvGraphicFramePr>
        <p:xfrm>
          <a:off x="2464594" y="3140968"/>
          <a:ext cx="42148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39" name="Equation" r:id="rId5" imgW="1777680" imgH="241200" progId="Equation.DSMT4">
                  <p:embed/>
                </p:oleObj>
              </mc:Choice>
              <mc:Fallback>
                <p:oleObj name="Equation" r:id="rId5" imgW="1777680" imgH="241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594" y="3140968"/>
                        <a:ext cx="42148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7944" y="3759869"/>
                <a:ext cx="4608512" cy="45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假定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𝝋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)≪</m:t>
                    </m:r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𝝅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，取泰勒展开式前两项。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759869"/>
                <a:ext cx="4608512" cy="455253"/>
              </a:xfrm>
              <a:prstGeom prst="rect">
                <a:avLst/>
              </a:prstGeom>
              <a:blipFill>
                <a:blip r:embed="rId7"/>
                <a:stretch>
                  <a:fillRect l="-1058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07505" y="4653136"/>
            <a:ext cx="640871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在显微物镜后焦面上得到物体的频谱：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54354"/>
              </p:ext>
            </p:extLst>
          </p:nvPr>
        </p:nvGraphicFramePr>
        <p:xfrm>
          <a:off x="1616408" y="5219908"/>
          <a:ext cx="5911184" cy="571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40" name="Equation" r:id="rId8" imgW="2755800" imgH="266400" progId="Equation.DSMT4">
                  <p:embed/>
                </p:oleObj>
              </mc:Choice>
              <mc:Fallback>
                <p:oleObj name="Equation" r:id="rId8" imgW="2755800" imgH="2664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408" y="5219908"/>
                        <a:ext cx="5911184" cy="571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67944" y="5795972"/>
                <a:ext cx="4248472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𝜹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𝒖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代表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零频分量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，即光场中的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直流分量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5795972"/>
                <a:ext cx="4248472" cy="870751"/>
              </a:xfrm>
              <a:prstGeom prst="rect">
                <a:avLst/>
              </a:prstGeom>
              <a:blipFill>
                <a:blip r:embed="rId10"/>
                <a:stretch>
                  <a:fillRect l="-1148" r="-1291" b="-8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0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暗场法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7" name="TextBox 16"/>
          <p:cNvSpPr txBox="1"/>
          <p:nvPr/>
        </p:nvSpPr>
        <p:spPr>
          <a:xfrm>
            <a:off x="107504" y="1268760"/>
            <a:ext cx="892899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在频谱面上放置一个小圆屏，滤除零频分量之后的频谱为：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232349"/>
              </p:ext>
            </p:extLst>
          </p:nvPr>
        </p:nvGraphicFramePr>
        <p:xfrm>
          <a:off x="3332163" y="1844825"/>
          <a:ext cx="2181309" cy="455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4" name="Equation" r:id="rId4" imgW="1155600" imgH="241200" progId="Equation.DSMT4">
                  <p:embed/>
                </p:oleObj>
              </mc:Choice>
              <mc:Fallback>
                <p:oleObj name="Equation" r:id="rId4" imgW="1155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3" y="1844825"/>
                        <a:ext cx="2181309" cy="455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867176"/>
              </p:ext>
            </p:extLst>
          </p:nvPr>
        </p:nvGraphicFramePr>
        <p:xfrm>
          <a:off x="2030405" y="2955034"/>
          <a:ext cx="4784824" cy="545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5" name="Equation" r:id="rId6" imgW="2336760" imgH="266400" progId="Equation.DSMT4">
                  <p:embed/>
                </p:oleObj>
              </mc:Choice>
              <mc:Fallback>
                <p:oleObj name="Equation" r:id="rId6" imgW="2336760" imgH="266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405" y="2955034"/>
                        <a:ext cx="4784824" cy="545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7504" y="2420888"/>
            <a:ext cx="892899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在像面上（像面坐标反向选取）得到的光场为：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546757"/>
              </p:ext>
            </p:extLst>
          </p:nvPr>
        </p:nvGraphicFramePr>
        <p:xfrm>
          <a:off x="3176984" y="3732000"/>
          <a:ext cx="2491665" cy="532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6" name="Equation" r:id="rId8" imgW="1307880" imgH="279360" progId="Equation.DSMT4">
                  <p:embed/>
                </p:oleObj>
              </mc:Choice>
              <mc:Fallback>
                <p:oleObj name="Equation" r:id="rId8" imgW="1307880" imgH="2793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984" y="3732000"/>
                        <a:ext cx="2491665" cy="532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7504" y="3373140"/>
            <a:ext cx="892899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光强为：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4" y="4381252"/>
            <a:ext cx="8928992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这种将位相分布转换为光强分布的方法，称为暗场法或者纹影法。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由于频谱中的直流分量被滤除，在像面上观察到的是暗背景上反映物体位相变化的纹影。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当物体没有引起位相变化时，像面上将呈现一片暗视场。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不足之处：</a:t>
            </a:r>
            <a:r>
              <a:rPr lang="zh-CN" altLang="en-US" b="1" dirty="0">
                <a:solidFill>
                  <a:schemeClr val="tx2"/>
                </a:solidFill>
              </a:rPr>
              <a:t>光强分布不是位相分布的线性函数，分析不便。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8144" y="1700808"/>
            <a:ext cx="3203848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注意：</a:t>
            </a:r>
            <a:r>
              <a:rPr lang="el-GR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中的零频分量亦被滤除。</a:t>
            </a:r>
          </a:p>
        </p:txBody>
      </p:sp>
    </p:spTree>
    <p:extLst>
      <p:ext uri="{BB962C8B-B14F-4D97-AF65-F5344CB8AC3E}">
        <p14:creationId xmlns:p14="http://schemas.microsoft.com/office/powerpoint/2010/main" val="2432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20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848922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泽尼克相衬法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17</a:t>
            </a:fld>
            <a:endParaRPr lang="en-US" altLang="zh-CN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07909"/>
              </p:ext>
            </p:extLst>
          </p:nvPr>
        </p:nvGraphicFramePr>
        <p:xfrm>
          <a:off x="1403648" y="1577635"/>
          <a:ext cx="2448272" cy="46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1" name="Equation" r:id="rId4" imgW="1269720" imgH="241200" progId="Equation.DSMT4">
                  <p:embed/>
                </p:oleObj>
              </mc:Choice>
              <mc:Fallback>
                <p:oleObj name="Equation" r:id="rId4" imgW="1269720" imgH="241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577635"/>
                        <a:ext cx="2448272" cy="46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9512" y="2585539"/>
                <a:ext cx="8784976" cy="336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位相物体之所以不能呈现光强分布，是因为：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光场中高强度的直流分量与低强度的非直流分量之间存在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𝝅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/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相位差，相互之间无干涉；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直流分量代表背景光场即噪声，而非直流分量代表调制光场即信号，信号被掩盖在噪声中。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如果能够在直流分量与非直流分量之间引入</a:t>
                </a:r>
                <a14:m>
                  <m:oMath xmlns:m="http://schemas.openxmlformats.org/officeDocument/2006/math">
                    <m:r>
                      <a:rPr lang="zh-CN" altLang="en-US" b="1" i="1">
                        <a:solidFill>
                          <a:schemeClr val="tx2"/>
                        </a:solidFill>
                        <a:latin typeface="Cambria Math"/>
                      </a:rPr>
                      <m:t>𝝅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/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相位差，调整二者同相位，发生干涉，则可改善像面光场中的信噪比。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85539"/>
                <a:ext cx="8784976" cy="3363741"/>
              </a:xfrm>
              <a:prstGeom prst="rect">
                <a:avLst/>
              </a:prstGeom>
              <a:blipFill>
                <a:blip r:embed="rId6"/>
                <a:stretch>
                  <a:fillRect l="-555" r="-3121"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98490"/>
              </p:ext>
            </p:extLst>
          </p:nvPr>
        </p:nvGraphicFramePr>
        <p:xfrm>
          <a:off x="5004048" y="1648021"/>
          <a:ext cx="3037657" cy="44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2" name="Equation" r:id="rId7" imgW="1650960" imgH="241200" progId="Equation.DSMT4">
                  <p:embed/>
                </p:oleObj>
              </mc:Choice>
              <mc:Fallback>
                <p:oleObj name="Equation" r:id="rId7" imgW="1650960" imgH="241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1648021"/>
                        <a:ext cx="3037657" cy="443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右箭头 20"/>
          <p:cNvSpPr/>
          <p:nvPr/>
        </p:nvSpPr>
        <p:spPr>
          <a:xfrm>
            <a:off x="4139952" y="1759347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5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24744"/>
            <a:ext cx="3024336" cy="2982197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704906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泽尼克相衬法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6372200" y="4154973"/>
            <a:ext cx="2304256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取“</a:t>
            </a:r>
            <a:r>
              <a:rPr lang="en-US" altLang="zh-CN" b="1" dirty="0">
                <a:solidFill>
                  <a:schemeClr val="tx2"/>
                </a:solidFill>
              </a:rPr>
              <a:t>+</a:t>
            </a:r>
            <a:r>
              <a:rPr lang="zh-CN" altLang="en-US" b="1" dirty="0">
                <a:solidFill>
                  <a:schemeClr val="tx2"/>
                </a:solidFill>
              </a:rPr>
              <a:t>”号为正相衬，取“</a:t>
            </a:r>
            <a:r>
              <a:rPr lang="en-US" altLang="zh-CN" b="1" dirty="0">
                <a:solidFill>
                  <a:schemeClr val="tx2"/>
                </a:solidFill>
              </a:rPr>
              <a:t>-</a:t>
            </a:r>
            <a:r>
              <a:rPr lang="zh-CN" altLang="en-US" b="1" dirty="0">
                <a:solidFill>
                  <a:schemeClr val="tx2"/>
                </a:solidFill>
              </a:rPr>
              <a:t>”号为负相衬。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1725" y="1347685"/>
                <a:ext cx="5674411" cy="128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变相板：在显微物镜的后焦面插入变相板，其中心以薄膜层（对零频分量）引入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𝝅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/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或者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𝟑</m:t>
                    </m:r>
                    <m:r>
                      <a:rPr lang="zh-CN" altLang="en-US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𝝅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/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相移，并产生一定的衰减，振幅透过率为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A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5" y="1347685"/>
                <a:ext cx="5674411" cy="1286250"/>
              </a:xfrm>
              <a:prstGeom prst="rect">
                <a:avLst/>
              </a:prstGeom>
              <a:blipFill>
                <a:blip r:embed="rId5"/>
                <a:stretch>
                  <a:fillRect l="-967" r="-859" b="-7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889454"/>
              </p:ext>
            </p:extLst>
          </p:nvPr>
        </p:nvGraphicFramePr>
        <p:xfrm>
          <a:off x="486204" y="2787845"/>
          <a:ext cx="2861660" cy="857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0" name="Equation" r:id="rId6" imgW="1612800" imgH="482400" progId="Equation.DSMT4">
                  <p:embed/>
                </p:oleObj>
              </mc:Choice>
              <mc:Fallback>
                <p:oleObj name="Equation" r:id="rId6" imgW="1612800" imgH="4824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04" y="2787845"/>
                        <a:ext cx="2861660" cy="857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670076"/>
              </p:ext>
            </p:extLst>
          </p:nvPr>
        </p:nvGraphicFramePr>
        <p:xfrm>
          <a:off x="514483" y="5935179"/>
          <a:ext cx="4932189" cy="41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1" name="Equation" r:id="rId8" imgW="2869920" imgH="241200" progId="Equation.DSMT4">
                  <p:embed/>
                </p:oleObj>
              </mc:Choice>
              <mc:Fallback>
                <p:oleObj name="Equation" r:id="rId8" imgW="2869920" imgH="241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83" y="5935179"/>
                        <a:ext cx="4932189" cy="414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229537"/>
              </p:ext>
            </p:extLst>
          </p:nvPr>
        </p:nvGraphicFramePr>
        <p:xfrm>
          <a:off x="526231" y="4590349"/>
          <a:ext cx="2893641" cy="42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2" name="Equation" r:id="rId10" imgW="1650960" imgH="241200" progId="Equation.DSMT4">
                  <p:embed/>
                </p:oleObj>
              </mc:Choice>
              <mc:Fallback>
                <p:oleObj name="Equation" r:id="rId10" imgW="1650960" imgH="241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31" y="4590349"/>
                        <a:ext cx="2893641" cy="422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1725" y="4005064"/>
            <a:ext cx="3903633" cy="455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在频谱面上，变相板之前的频谱为：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04" y="5373216"/>
            <a:ext cx="3903633" cy="455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在频谱面上，变相板之后的频谱为：</a:t>
            </a:r>
          </a:p>
        </p:txBody>
      </p:sp>
    </p:spTree>
    <p:extLst>
      <p:ext uri="{BB962C8B-B14F-4D97-AF65-F5344CB8AC3E}">
        <p14:creationId xmlns:p14="http://schemas.microsoft.com/office/powerpoint/2010/main" val="1788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776914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泽尼克相衬法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21725" y="1305769"/>
            <a:ext cx="4162243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变相板之后的频谱：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900186"/>
              </p:ext>
            </p:extLst>
          </p:nvPr>
        </p:nvGraphicFramePr>
        <p:xfrm>
          <a:off x="3004468" y="1340768"/>
          <a:ext cx="3367732" cy="426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32" name="Equation" r:id="rId4" imgW="1904760" imgH="241200" progId="Equation.DSMT4">
                  <p:embed/>
                </p:oleObj>
              </mc:Choice>
              <mc:Fallback>
                <p:oleObj name="Equation" r:id="rId4" imgW="1904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4468" y="1340768"/>
                        <a:ext cx="3367732" cy="4263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73335"/>
              </p:ext>
            </p:extLst>
          </p:nvPr>
        </p:nvGraphicFramePr>
        <p:xfrm>
          <a:off x="3038865" y="1916832"/>
          <a:ext cx="4701487" cy="52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33" name="Equation" r:id="rId6" imgW="2717640" imgH="304560" progId="Equation.DSMT4">
                  <p:embed/>
                </p:oleObj>
              </mc:Choice>
              <mc:Fallback>
                <p:oleObj name="Equation" r:id="rId6" imgW="2717640" imgH="30456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865" y="1916832"/>
                        <a:ext cx="4701487" cy="527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7504" y="1881833"/>
            <a:ext cx="4162243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像面光场分布：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2457897"/>
            <a:ext cx="4162243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像面光强分布：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504372"/>
              </p:ext>
            </p:extLst>
          </p:nvPr>
        </p:nvGraphicFramePr>
        <p:xfrm>
          <a:off x="2086126" y="2916205"/>
          <a:ext cx="6192688" cy="4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34" name="Equation" r:id="rId8" imgW="3517560" imgH="241200" progId="Equation.DSMT4">
                  <p:embed/>
                </p:oleObj>
              </mc:Choice>
              <mc:Fallback>
                <p:oleObj name="Equation" r:id="rId8" imgW="3517560" imgH="241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126" y="2916205"/>
                        <a:ext cx="6192688" cy="4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7504" y="3729607"/>
            <a:ext cx="4162243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图像对比度：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475134"/>
              </p:ext>
            </p:extLst>
          </p:nvPr>
        </p:nvGraphicFramePr>
        <p:xfrm>
          <a:off x="3038865" y="3645024"/>
          <a:ext cx="3077542" cy="68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35" name="Equation" r:id="rId10" imgW="1765080" imgH="393480" progId="Equation.DSMT4">
                  <p:embed/>
                </p:oleObj>
              </mc:Choice>
              <mc:Fallback>
                <p:oleObj name="Equation" r:id="rId10" imgW="1765080" imgH="39348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865" y="3645024"/>
                        <a:ext cx="3077542" cy="686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1724" y="4437112"/>
                <a:ext cx="8770755" cy="211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图像对比度与相衬板中心的振幅透射系数</a:t>
                </a:r>
                <a:r>
                  <a:rPr lang="en-US" altLang="zh-CN" b="1" i="1" dirty="0">
                    <a:solidFill>
                      <a:schemeClr val="tx2"/>
                    </a:solidFill>
                  </a:rPr>
                  <a:t>A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相关；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根据瑞利判据，人眼能够分辨的最小对比度约为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0.1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；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当</a:t>
                </a:r>
                <a:r>
                  <a:rPr lang="en-US" altLang="zh-CN" b="1" i="1" dirty="0">
                    <a:solidFill>
                      <a:schemeClr val="tx2"/>
                    </a:solidFill>
                  </a:rPr>
                  <a:t>A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=1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、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0.01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时，可观测的最小位相变化为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𝝋</m:t>
                    </m:r>
                  </m:oMath>
                </a14:m>
                <a:r>
                  <a:rPr lang="en-US" altLang="zh-CN" b="1" dirty="0">
                    <a:solidFill>
                      <a:schemeClr val="tx2"/>
                    </a:solidFill>
                  </a:rPr>
                  <a:t>=0.05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、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0.0005rad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；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若光波长为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600nm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，相当于光程差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5nm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、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0.05nm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，可见相衬显微镜有极高的分辨本领。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24" y="4437112"/>
                <a:ext cx="8770755" cy="2117246"/>
              </a:xfrm>
              <a:prstGeom prst="rect">
                <a:avLst/>
              </a:prstGeom>
              <a:blipFill>
                <a:blip r:embed="rId12"/>
                <a:stretch>
                  <a:fillRect l="-486" r="-556" b="-3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7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sz="3600" dirty="0">
                <a:latin typeface="黑体" pitchFamily="2" charset="-122"/>
                <a:ea typeface="黑体" pitchFamily="2" charset="-122"/>
              </a:rPr>
              <a:t>6.5 </a:t>
            </a:r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光学信息处理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835696" y="2564904"/>
            <a:ext cx="5904656" cy="2541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6.5.1 </a:t>
            </a:r>
            <a:r>
              <a:rPr lang="zh-CN" altLang="en-US" sz="2800" b="1" dirty="0">
                <a:solidFill>
                  <a:srgbClr val="FF0000"/>
                </a:solidFill>
              </a:rPr>
              <a:t>阿贝成像理论和阿贝</a:t>
            </a:r>
            <a:r>
              <a:rPr lang="en-US" altLang="zh-CN" sz="2800" b="1" dirty="0">
                <a:solidFill>
                  <a:srgbClr val="FF0000"/>
                </a:solidFill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</a:rPr>
              <a:t>波特实验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6.5.2 </a:t>
            </a:r>
            <a:r>
              <a:rPr lang="zh-CN" altLang="en-US" sz="2800" b="1" dirty="0">
                <a:solidFill>
                  <a:schemeClr val="tx2"/>
                </a:solidFill>
              </a:rPr>
              <a:t>相干光学信息处理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6.5.3 </a:t>
            </a:r>
            <a:r>
              <a:rPr lang="zh-CN" altLang="en-US" sz="2800" b="1" dirty="0">
                <a:solidFill>
                  <a:schemeClr val="tx2"/>
                </a:solidFill>
              </a:rPr>
              <a:t>非相干光学信息处理</a:t>
            </a:r>
          </a:p>
        </p:txBody>
      </p:sp>
    </p:spTree>
    <p:extLst>
      <p:ext uri="{BB962C8B-B14F-4D97-AF65-F5344CB8AC3E}">
        <p14:creationId xmlns:p14="http://schemas.microsoft.com/office/powerpoint/2010/main" val="40755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920930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泽尼克相衬法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9" name="TextBox 18"/>
          <p:cNvSpPr txBox="1"/>
          <p:nvPr/>
        </p:nvSpPr>
        <p:spPr>
          <a:xfrm>
            <a:off x="506634" y="5150537"/>
            <a:ext cx="828092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相称法是一种将空间相位调制转换为空间强度调制的方法。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电子技术中也有将调幅信号变换为调相信号的方法。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" y="1589891"/>
            <a:ext cx="7332472" cy="2376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9780" y="4031508"/>
            <a:ext cx="7194628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在普通显微镜下不可见的透明物体，在相衬显微镜下呈现光强分布。</a:t>
            </a:r>
          </a:p>
        </p:txBody>
      </p:sp>
    </p:spTree>
    <p:extLst>
      <p:ext uri="{BB962C8B-B14F-4D97-AF65-F5344CB8AC3E}">
        <p14:creationId xmlns:p14="http://schemas.microsoft.com/office/powerpoint/2010/main" val="2895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9" y="1844824"/>
            <a:ext cx="5503021" cy="442993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8015568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泽尼克相衬法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9" name="TextBox 18"/>
          <p:cNvSpPr txBox="1"/>
          <p:nvPr/>
        </p:nvSpPr>
        <p:spPr>
          <a:xfrm>
            <a:off x="5724128" y="2420888"/>
            <a:ext cx="3168352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实际的相衬显微镜：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照明光源为</a:t>
            </a:r>
            <a:r>
              <a:rPr lang="zh-CN" altLang="en-US" b="1" dirty="0">
                <a:solidFill>
                  <a:srgbClr val="FF0000"/>
                </a:solidFill>
              </a:rPr>
              <a:t>环形汇聚光波</a:t>
            </a:r>
            <a:r>
              <a:rPr lang="zh-CN" altLang="en-US" b="1" dirty="0">
                <a:solidFill>
                  <a:schemeClr val="tx2"/>
                </a:solidFill>
              </a:rPr>
              <a:t>，而非平面波；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相衬板为</a:t>
            </a:r>
            <a:r>
              <a:rPr lang="zh-CN" altLang="en-US" b="1" dirty="0">
                <a:solidFill>
                  <a:srgbClr val="FF0000"/>
                </a:solidFill>
              </a:rPr>
              <a:t>圆环形</a:t>
            </a:r>
            <a:r>
              <a:rPr lang="zh-CN" altLang="en-US" b="1" dirty="0">
                <a:solidFill>
                  <a:schemeClr val="tx2"/>
                </a:solidFill>
              </a:rPr>
              <a:t>而非限于中心位置的圆形。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Why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23728" y="5157192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43608" y="4509120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123728" y="4077072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40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题外：显微镜技术与诺贝尔奖</a:t>
            </a:r>
            <a:endParaRPr lang="en-US" altLang="zh-CN" sz="3200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0" name="TextBox 9"/>
          <p:cNvSpPr txBox="1"/>
          <p:nvPr/>
        </p:nvSpPr>
        <p:spPr>
          <a:xfrm>
            <a:off x="251520" y="1656184"/>
            <a:ext cx="8640960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荷兰科学家</a:t>
            </a:r>
            <a:r>
              <a:rPr lang="en-US" altLang="zh-CN" b="1" dirty="0">
                <a:solidFill>
                  <a:schemeClr val="tx2"/>
                </a:solidFill>
              </a:rPr>
              <a:t>P. Zernike</a:t>
            </a:r>
            <a:r>
              <a:rPr lang="zh-CN" altLang="en-US" b="1" dirty="0">
                <a:solidFill>
                  <a:schemeClr val="tx2"/>
                </a:solidFill>
              </a:rPr>
              <a:t>因</a:t>
            </a:r>
            <a:r>
              <a:rPr lang="en-US" altLang="zh-CN" b="1" dirty="0">
                <a:solidFill>
                  <a:schemeClr val="tx2"/>
                </a:solidFill>
              </a:rPr>
              <a:t>1932</a:t>
            </a:r>
            <a:r>
              <a:rPr lang="zh-CN" altLang="en-US" b="1" dirty="0">
                <a:solidFill>
                  <a:schemeClr val="tx2"/>
                </a:solidFill>
              </a:rPr>
              <a:t>年发明相衬显微镜，于</a:t>
            </a:r>
            <a:r>
              <a:rPr lang="en-US" altLang="zh-CN" b="1" dirty="0">
                <a:solidFill>
                  <a:schemeClr val="tx2"/>
                </a:solidFill>
              </a:rPr>
              <a:t>1953</a:t>
            </a:r>
            <a:r>
              <a:rPr lang="zh-CN" altLang="en-US" b="1" dirty="0">
                <a:solidFill>
                  <a:schemeClr val="tx2"/>
                </a:solidFill>
              </a:rPr>
              <a:t>年获得诺贝尔</a:t>
            </a:r>
            <a:r>
              <a:rPr lang="zh-CN" altLang="en-US" b="1" dirty="0">
                <a:solidFill>
                  <a:srgbClr val="FF0000"/>
                </a:solidFill>
              </a:rPr>
              <a:t>物理奖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德国科学家</a:t>
            </a:r>
            <a:r>
              <a:rPr lang="en-US" altLang="zh-CN" b="1" dirty="0">
                <a:solidFill>
                  <a:schemeClr val="tx2"/>
                </a:solidFill>
              </a:rPr>
              <a:t>Ernst Ruska</a:t>
            </a:r>
            <a:r>
              <a:rPr lang="zh-CN" altLang="en-US" b="1" dirty="0">
                <a:solidFill>
                  <a:schemeClr val="tx2"/>
                </a:solidFill>
              </a:rPr>
              <a:t>因</a:t>
            </a:r>
            <a:r>
              <a:rPr lang="en-US" altLang="zh-CN" b="1" dirty="0">
                <a:solidFill>
                  <a:schemeClr val="tx2"/>
                </a:solidFill>
              </a:rPr>
              <a:t>1932</a:t>
            </a:r>
            <a:r>
              <a:rPr lang="zh-CN" altLang="en-US" b="1" dirty="0">
                <a:solidFill>
                  <a:schemeClr val="tx2"/>
                </a:solidFill>
              </a:rPr>
              <a:t>年发明电子显微镜，于</a:t>
            </a:r>
            <a:r>
              <a:rPr lang="en-US" altLang="zh-CN" b="1" dirty="0">
                <a:solidFill>
                  <a:schemeClr val="tx2"/>
                </a:solidFill>
              </a:rPr>
              <a:t>1986</a:t>
            </a:r>
            <a:r>
              <a:rPr lang="zh-CN" altLang="en-US" b="1" dirty="0">
                <a:solidFill>
                  <a:schemeClr val="tx2"/>
                </a:solidFill>
              </a:rPr>
              <a:t>年获得诺贝尔</a:t>
            </a:r>
            <a:r>
              <a:rPr lang="zh-CN" altLang="en-US" b="1" dirty="0">
                <a:solidFill>
                  <a:srgbClr val="FF0000"/>
                </a:solidFill>
              </a:rPr>
              <a:t>物理奖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德国科学家</a:t>
            </a:r>
            <a:r>
              <a:rPr lang="en-US" altLang="zh-CN" b="1" dirty="0" err="1">
                <a:solidFill>
                  <a:schemeClr val="tx2"/>
                </a:solidFill>
              </a:rPr>
              <a:t>Gerd</a:t>
            </a:r>
            <a:r>
              <a:rPr lang="en-US" altLang="zh-CN" b="1" dirty="0">
                <a:solidFill>
                  <a:schemeClr val="tx2"/>
                </a:solidFill>
              </a:rPr>
              <a:t> Binnig</a:t>
            </a:r>
            <a:r>
              <a:rPr lang="zh-CN" altLang="en-US" b="1" dirty="0">
                <a:solidFill>
                  <a:schemeClr val="tx2"/>
                </a:solidFill>
              </a:rPr>
              <a:t>和瑞士科学家</a:t>
            </a:r>
            <a:r>
              <a:rPr lang="en-US" altLang="zh-CN" b="1" dirty="0">
                <a:solidFill>
                  <a:schemeClr val="tx2"/>
                </a:solidFill>
              </a:rPr>
              <a:t>Heinrich Rohrer</a:t>
            </a:r>
            <a:r>
              <a:rPr lang="zh-CN" altLang="en-US" b="1" dirty="0">
                <a:solidFill>
                  <a:schemeClr val="tx2"/>
                </a:solidFill>
              </a:rPr>
              <a:t>因</a:t>
            </a:r>
            <a:r>
              <a:rPr lang="en-US" altLang="zh-CN" b="1" dirty="0">
                <a:solidFill>
                  <a:schemeClr val="tx2"/>
                </a:solidFill>
              </a:rPr>
              <a:t>1981</a:t>
            </a:r>
            <a:r>
              <a:rPr lang="zh-CN" altLang="en-US" b="1" dirty="0">
                <a:solidFill>
                  <a:schemeClr val="tx2"/>
                </a:solidFill>
              </a:rPr>
              <a:t>年发明扫描隧道显微镜，于</a:t>
            </a:r>
            <a:r>
              <a:rPr lang="en-US" altLang="zh-CN" b="1" dirty="0">
                <a:solidFill>
                  <a:schemeClr val="tx2"/>
                </a:solidFill>
              </a:rPr>
              <a:t>1986</a:t>
            </a:r>
            <a:r>
              <a:rPr lang="zh-CN" altLang="en-US" b="1" dirty="0">
                <a:solidFill>
                  <a:schemeClr val="tx2"/>
                </a:solidFill>
              </a:rPr>
              <a:t>年与德国科学家</a:t>
            </a:r>
            <a:r>
              <a:rPr lang="en-US" altLang="zh-CN" b="1" dirty="0">
                <a:solidFill>
                  <a:schemeClr val="tx2"/>
                </a:solidFill>
              </a:rPr>
              <a:t>Ernst Ruska</a:t>
            </a:r>
            <a:r>
              <a:rPr lang="zh-CN" altLang="en-US" b="1" dirty="0">
                <a:solidFill>
                  <a:schemeClr val="tx2"/>
                </a:solidFill>
              </a:rPr>
              <a:t>分享诺贝尔</a:t>
            </a:r>
            <a:r>
              <a:rPr lang="zh-CN" altLang="en-US" b="1" dirty="0">
                <a:solidFill>
                  <a:srgbClr val="FF0000"/>
                </a:solidFill>
              </a:rPr>
              <a:t>物理奖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美国科学家</a:t>
            </a:r>
            <a:r>
              <a:rPr lang="en-US" altLang="zh-CN" b="1" dirty="0">
                <a:solidFill>
                  <a:schemeClr val="tx2"/>
                </a:solidFill>
              </a:rPr>
              <a:t>Eric </a:t>
            </a:r>
            <a:r>
              <a:rPr lang="en-US" altLang="zh-CN" b="1" dirty="0" err="1">
                <a:solidFill>
                  <a:schemeClr val="tx2"/>
                </a:solidFill>
              </a:rPr>
              <a:t>Betzig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dirty="0">
                <a:solidFill>
                  <a:schemeClr val="tx2"/>
                </a:solidFill>
              </a:rPr>
              <a:t>William E. </a:t>
            </a:r>
            <a:r>
              <a:rPr lang="en-US" altLang="zh-CN" b="1" dirty="0" err="1">
                <a:solidFill>
                  <a:schemeClr val="tx2"/>
                </a:solidFill>
              </a:rPr>
              <a:t>Moerner</a:t>
            </a:r>
            <a:r>
              <a:rPr lang="zh-CN" altLang="en-US" b="1" dirty="0">
                <a:solidFill>
                  <a:schemeClr val="tx2"/>
                </a:solidFill>
              </a:rPr>
              <a:t>（各自独立）因</a:t>
            </a:r>
            <a:r>
              <a:rPr lang="en-US" altLang="zh-CN" b="1" dirty="0">
                <a:solidFill>
                  <a:schemeClr val="tx2"/>
                </a:solidFill>
              </a:rPr>
              <a:t>2006</a:t>
            </a:r>
            <a:r>
              <a:rPr lang="zh-CN" altLang="en-US" b="1" dirty="0">
                <a:solidFill>
                  <a:schemeClr val="tx2"/>
                </a:solidFill>
              </a:rPr>
              <a:t>年发明了光敏定位</a:t>
            </a:r>
            <a:r>
              <a:rPr lang="en-US" altLang="zh-CN" b="1" dirty="0">
                <a:solidFill>
                  <a:schemeClr val="tx2"/>
                </a:solidFill>
              </a:rPr>
              <a:t>PALM</a:t>
            </a:r>
            <a:r>
              <a:rPr lang="zh-CN" altLang="en-US" b="1" dirty="0">
                <a:solidFill>
                  <a:schemeClr val="tx2"/>
                </a:solidFill>
              </a:rPr>
              <a:t>显微镜，于</a:t>
            </a:r>
            <a:r>
              <a:rPr lang="en-US" altLang="zh-CN" b="1" dirty="0">
                <a:solidFill>
                  <a:schemeClr val="tx2"/>
                </a:solidFill>
              </a:rPr>
              <a:t>2014</a:t>
            </a:r>
            <a:r>
              <a:rPr lang="zh-CN" altLang="en-US" b="1" dirty="0">
                <a:solidFill>
                  <a:schemeClr val="tx2"/>
                </a:solidFill>
              </a:rPr>
              <a:t>年获得诺贝尔</a:t>
            </a:r>
            <a:r>
              <a:rPr lang="zh-CN" altLang="en-US" b="1" dirty="0">
                <a:solidFill>
                  <a:srgbClr val="FF0000"/>
                </a:solidFill>
              </a:rPr>
              <a:t>化学奖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德国科学家</a:t>
            </a:r>
            <a:r>
              <a:rPr lang="en-US" altLang="zh-CN" b="1" dirty="0">
                <a:solidFill>
                  <a:schemeClr val="tx2"/>
                </a:solidFill>
              </a:rPr>
              <a:t>Stefan W. Hell</a:t>
            </a:r>
            <a:r>
              <a:rPr lang="zh-CN" altLang="en-US" b="1" dirty="0">
                <a:solidFill>
                  <a:schemeClr val="tx2"/>
                </a:solidFill>
              </a:rPr>
              <a:t>因</a:t>
            </a:r>
            <a:r>
              <a:rPr lang="en-US" altLang="zh-CN" b="1" dirty="0">
                <a:solidFill>
                  <a:schemeClr val="tx2"/>
                </a:solidFill>
              </a:rPr>
              <a:t>2000</a:t>
            </a:r>
            <a:r>
              <a:rPr lang="zh-CN" altLang="en-US" b="1" dirty="0">
                <a:solidFill>
                  <a:schemeClr val="tx2"/>
                </a:solidFill>
              </a:rPr>
              <a:t>年发明受激发射损耗</a:t>
            </a:r>
            <a:r>
              <a:rPr lang="en-US" altLang="zh-CN" b="1" dirty="0">
                <a:solidFill>
                  <a:schemeClr val="tx2"/>
                </a:solidFill>
              </a:rPr>
              <a:t>STED</a:t>
            </a:r>
            <a:r>
              <a:rPr lang="zh-CN" altLang="en-US" b="1" dirty="0">
                <a:solidFill>
                  <a:schemeClr val="tx2"/>
                </a:solidFill>
              </a:rPr>
              <a:t>显微镜，于</a:t>
            </a:r>
            <a:r>
              <a:rPr lang="en-US" altLang="zh-CN" b="1" dirty="0">
                <a:solidFill>
                  <a:schemeClr val="tx2"/>
                </a:solidFill>
              </a:rPr>
              <a:t>2014</a:t>
            </a:r>
            <a:r>
              <a:rPr lang="zh-CN" altLang="en-US" b="1" dirty="0">
                <a:solidFill>
                  <a:schemeClr val="tx2"/>
                </a:solidFill>
              </a:rPr>
              <a:t>年与美国科学家</a:t>
            </a:r>
            <a:r>
              <a:rPr lang="en-US" altLang="zh-CN" b="1" dirty="0">
                <a:solidFill>
                  <a:schemeClr val="tx2"/>
                </a:solidFill>
              </a:rPr>
              <a:t>Eric </a:t>
            </a:r>
            <a:r>
              <a:rPr lang="en-US" altLang="zh-CN" b="1" dirty="0" err="1">
                <a:solidFill>
                  <a:schemeClr val="tx2"/>
                </a:solidFill>
              </a:rPr>
              <a:t>Betzig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dirty="0">
                <a:solidFill>
                  <a:schemeClr val="tx2"/>
                </a:solidFill>
              </a:rPr>
              <a:t>William E. </a:t>
            </a:r>
            <a:r>
              <a:rPr lang="en-US" altLang="zh-CN" b="1" dirty="0" err="1">
                <a:solidFill>
                  <a:schemeClr val="tx2"/>
                </a:solidFill>
              </a:rPr>
              <a:t>Moerner</a:t>
            </a:r>
            <a:r>
              <a:rPr lang="zh-CN" altLang="en-US" b="1" dirty="0">
                <a:solidFill>
                  <a:schemeClr val="tx2"/>
                </a:solidFill>
              </a:rPr>
              <a:t>分享诺贝尔</a:t>
            </a:r>
            <a:r>
              <a:rPr lang="zh-CN" altLang="en-US" b="1" dirty="0">
                <a:solidFill>
                  <a:srgbClr val="FF0000"/>
                </a:solidFill>
              </a:rPr>
              <a:t>化学奖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4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96752"/>
            <a:ext cx="3652912" cy="3000366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2—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激光束去噪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101613" y="1455770"/>
            <a:ext cx="4830427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激光是一种方向性很好的光束，其截面内的光场分布不是均匀的，而是高斯型分布。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如果激光器的谐振腔镜面上存在沾污的小颗粒，在光斑上就会出现噪点，影响光束质量和激光应用。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174751" y="2276872"/>
            <a:ext cx="61545" cy="88432"/>
          </a:xfrm>
          <a:custGeom>
            <a:avLst/>
            <a:gdLst>
              <a:gd name="connsiteX0" fmla="*/ 18906 w 123089"/>
              <a:gd name="connsiteY0" fmla="*/ 58207 h 176864"/>
              <a:gd name="connsiteX1" fmla="*/ 91477 w 123089"/>
              <a:gd name="connsiteY1" fmla="*/ 149 h 176864"/>
              <a:gd name="connsiteX2" fmla="*/ 120506 w 123089"/>
              <a:gd name="connsiteY2" fmla="*/ 43692 h 176864"/>
              <a:gd name="connsiteX3" fmla="*/ 62449 w 123089"/>
              <a:gd name="connsiteY3" fmla="*/ 130778 h 176864"/>
              <a:gd name="connsiteX4" fmla="*/ 47935 w 123089"/>
              <a:gd name="connsiteY4" fmla="*/ 174321 h 176864"/>
              <a:gd name="connsiteX5" fmla="*/ 4392 w 123089"/>
              <a:gd name="connsiteY5" fmla="*/ 159807 h 176864"/>
              <a:gd name="connsiteX6" fmla="*/ 18906 w 123089"/>
              <a:gd name="connsiteY6" fmla="*/ 58207 h 17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089" h="176864">
                <a:moveTo>
                  <a:pt x="18906" y="58207"/>
                </a:moveTo>
                <a:cubicBezTo>
                  <a:pt x="33420" y="31597"/>
                  <a:pt x="60809" y="4530"/>
                  <a:pt x="91477" y="149"/>
                </a:cubicBezTo>
                <a:cubicBezTo>
                  <a:pt x="108746" y="-2318"/>
                  <a:pt x="118342" y="26383"/>
                  <a:pt x="120506" y="43692"/>
                </a:cubicBezTo>
                <a:cubicBezTo>
                  <a:pt x="130315" y="122159"/>
                  <a:pt x="112451" y="114111"/>
                  <a:pt x="62449" y="130778"/>
                </a:cubicBezTo>
                <a:cubicBezTo>
                  <a:pt x="57611" y="145292"/>
                  <a:pt x="61619" y="167479"/>
                  <a:pt x="47935" y="174321"/>
                </a:cubicBezTo>
                <a:cubicBezTo>
                  <a:pt x="34251" y="181163"/>
                  <a:pt x="11234" y="173491"/>
                  <a:pt x="4392" y="159807"/>
                </a:cubicBezTo>
                <a:cubicBezTo>
                  <a:pt x="-6426" y="138170"/>
                  <a:pt x="4392" y="84817"/>
                  <a:pt x="18906" y="58207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33521"/>
              </p:ext>
            </p:extLst>
          </p:nvPr>
        </p:nvGraphicFramePr>
        <p:xfrm>
          <a:off x="1311771" y="3745718"/>
          <a:ext cx="1972688" cy="815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54" name="Equation" r:id="rId5" imgW="1168200" imgH="482400" progId="Equation.DSMT4">
                  <p:embed/>
                </p:oleObj>
              </mc:Choice>
              <mc:Fallback>
                <p:oleObj name="Equation" r:id="rId5" imgW="1168200" imgH="4824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71" y="3745718"/>
                        <a:ext cx="1972688" cy="815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918723"/>
              </p:ext>
            </p:extLst>
          </p:nvPr>
        </p:nvGraphicFramePr>
        <p:xfrm>
          <a:off x="1311771" y="4797152"/>
          <a:ext cx="2563641" cy="711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55" name="Equation" r:id="rId7" imgW="1739880" imgH="482400" progId="Equation.DSMT4">
                  <p:embed/>
                </p:oleObj>
              </mc:Choice>
              <mc:Fallback>
                <p:oleObj name="Equation" r:id="rId7" imgW="1739880" imgH="4824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71" y="4797152"/>
                        <a:ext cx="2563641" cy="711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1613" y="3818908"/>
            <a:ext cx="1257903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高斯场：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614" y="4830162"/>
            <a:ext cx="12637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频谱：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65370"/>
              </p:ext>
            </p:extLst>
          </p:nvPr>
        </p:nvGraphicFramePr>
        <p:xfrm>
          <a:off x="4822751" y="4329693"/>
          <a:ext cx="1872208" cy="765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56" name="Equation" r:id="rId9" imgW="965160" imgH="393480" progId="Equation.DSMT4">
                  <p:embed/>
                </p:oleObj>
              </mc:Choice>
              <mc:Fallback>
                <p:oleObj name="Equation" r:id="rId9" imgW="965160" imgH="393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2751" y="4329693"/>
                        <a:ext cx="1872208" cy="765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10125" y="5156126"/>
            <a:ext cx="439837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频谱面内此孔径范围覆盖</a:t>
            </a:r>
            <a:r>
              <a:rPr lang="en-US" altLang="zh-CN" b="1" dirty="0">
                <a:solidFill>
                  <a:schemeClr val="tx2"/>
                </a:solidFill>
              </a:rPr>
              <a:t>99%</a:t>
            </a:r>
            <a:r>
              <a:rPr lang="zh-CN" altLang="en-US" b="1" dirty="0">
                <a:solidFill>
                  <a:schemeClr val="tx2"/>
                </a:solidFill>
              </a:rPr>
              <a:t>高斯场频谱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338210"/>
              </p:ext>
            </p:extLst>
          </p:nvPr>
        </p:nvGraphicFramePr>
        <p:xfrm>
          <a:off x="7666637" y="4350666"/>
          <a:ext cx="1133227" cy="67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57" name="Equation" r:id="rId11" imgW="660240" imgH="393480" progId="Equation.DSMT4">
                  <p:embed/>
                </p:oleObj>
              </mc:Choice>
              <mc:Fallback>
                <p:oleObj name="Equation" r:id="rId11" imgW="660240" imgH="39348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637" y="4350666"/>
                        <a:ext cx="1133227" cy="67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/>
          <p:cNvSpPr/>
          <p:nvPr/>
        </p:nvSpPr>
        <p:spPr>
          <a:xfrm>
            <a:off x="6876256" y="45811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1614" y="5733256"/>
                <a:ext cx="6414602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取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𝟎𝟔𝟒</m:t>
                    </m:r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𝒇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𝟓𝟎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𝒎𝒎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𝝎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𝟓</m:t>
                    </m:r>
                    <m:r>
                      <a:rPr lang="en-US" altLang="zh-CN" b="1" i="1" dirty="0" smtClean="0">
                        <a:solidFill>
                          <a:schemeClr val="tx2"/>
                        </a:solidFill>
                        <a:latin typeface="Cambria Math"/>
                      </a:rPr>
                      <m:t>𝒎𝒎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𝟓</m:t>
                    </m:r>
                    <m:r>
                      <a:rPr lang="zh-CN" altLang="en-US" b="1" i="1" smtClean="0">
                        <a:solidFill>
                          <a:schemeClr val="tx2"/>
                        </a:solidFill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可见，高斯场的频谱范围是非常窄的。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4" y="5733256"/>
                <a:ext cx="6414602" cy="870751"/>
              </a:xfrm>
              <a:prstGeom prst="rect">
                <a:avLst/>
              </a:prstGeom>
              <a:blipFill>
                <a:blip r:embed="rId13"/>
                <a:stretch>
                  <a:fillRect l="-856" r="-285" b="-8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6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6" grpId="0"/>
      <p:bldP spid="18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2—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激光束去噪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7" y="1240884"/>
            <a:ext cx="4613239" cy="35562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2761" y="1466510"/>
                <a:ext cx="4290496" cy="4194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以透镜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构成的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𝟒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系统作为激光器的准直输出镜，它同时是一种典型的相干光学处理系统。在两个透镜的公共焦面即频谱面上放置一个小孔光阑：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高斯场的频谱范围很窄，可全部通过。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噪点相当于点光源（可以</a:t>
                </a:r>
                <a:r>
                  <a:rPr lang="el-GR" altLang="zh-CN" b="1" dirty="0">
                    <a:solidFill>
                      <a:schemeClr val="tx2"/>
                    </a:solidFill>
                    <a:latin typeface="Times New Roman"/>
                    <a:cs typeface="Times New Roman"/>
                  </a:rPr>
                  <a:t>δ</a:t>
                </a:r>
                <a:r>
                  <a:rPr lang="zh-CN" altLang="en-US" b="1" dirty="0">
                    <a:solidFill>
                      <a:schemeClr val="tx2"/>
                    </a:solidFill>
                    <a:latin typeface="Times New Roman"/>
                    <a:cs typeface="Times New Roman"/>
                  </a:rPr>
                  <a:t>函数描述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），其频谱为常数，表现为焦面上的均匀照度，只有极少部分频谱能够通过小孔光阑，因此光斑中的噪点被滤除。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1" y="1466510"/>
                <a:ext cx="4290496" cy="4194738"/>
              </a:xfrm>
              <a:prstGeom prst="rect">
                <a:avLst/>
              </a:prstGeom>
              <a:blipFill>
                <a:blip r:embed="rId4"/>
                <a:stretch>
                  <a:fillRect l="-1278" r="-6392" b="-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2761" y="5661248"/>
                <a:ext cx="8903737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事实上，即使通过小孔光阑的极少部分噪点频谱，被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再次傅里叶变换，其衍射图样的中央主极大非常宽（因为孔径非常小），表现为一个很弱的均匀背景光。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61" y="5661248"/>
                <a:ext cx="8903737" cy="870751"/>
              </a:xfrm>
              <a:prstGeom prst="rect">
                <a:avLst/>
              </a:prstGeom>
              <a:blipFill>
                <a:blip r:embed="rId5"/>
                <a:stretch>
                  <a:fillRect l="-479" r="-548" b="-8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7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2—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激光束去噪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3" y="2049408"/>
            <a:ext cx="8823354" cy="269004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736672" y="3338990"/>
            <a:ext cx="315048" cy="162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547664" y="3573016"/>
            <a:ext cx="315048" cy="162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6024" y="4820959"/>
            <a:ext cx="2483768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由于激光腔镜的沾污，输出光斑存在瑕疵。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3848" y="4820959"/>
            <a:ext cx="2771800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用于空间滤波的小孔光阑。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2728" y="4797152"/>
            <a:ext cx="2555776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处理之后的输出光斑。</a:t>
            </a:r>
          </a:p>
        </p:txBody>
      </p:sp>
    </p:spTree>
    <p:extLst>
      <p:ext uri="{BB962C8B-B14F-4D97-AF65-F5344CB8AC3E}">
        <p14:creationId xmlns:p14="http://schemas.microsoft.com/office/powerpoint/2010/main" val="395025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95216" y="1194445"/>
            <a:ext cx="7353569" cy="2810619"/>
            <a:chOff x="895216" y="1124744"/>
            <a:chExt cx="7353569" cy="281061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16" y="1124744"/>
              <a:ext cx="7353569" cy="2810619"/>
            </a:xfrm>
            <a:prstGeom prst="rect">
              <a:avLst/>
            </a:prstGeom>
          </p:spPr>
        </p:pic>
        <p:sp>
          <p:nvSpPr>
            <p:cNvPr id="10" name="爆炸形 1 9"/>
            <p:cNvSpPr/>
            <p:nvPr/>
          </p:nvSpPr>
          <p:spPr>
            <a:xfrm>
              <a:off x="5952491" y="1844824"/>
              <a:ext cx="360040" cy="272008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49" y="115888"/>
            <a:ext cx="7992939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3—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集成电路瑕疵检查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5" y="3793125"/>
                <a:ext cx="8856984" cy="29482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集成电路芯片的结构非常微细，对洁净度要求非常高，可以用相干光学处理方法，检测芯片上的微小瑕疵或者尘埃。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首先通过透镜变换获得标准芯片表面（以下称物体）的频谱，拍照制成负片。</a:t>
                </a:r>
                <a:endParaRPr lang="en-US" altLang="zh-CN" b="1" i="1" dirty="0">
                  <a:solidFill>
                    <a:schemeClr val="tx2"/>
                  </a:solidFill>
                  <a:latin typeface="Cambria Math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然后在一个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𝟒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相干处理系统中，将负片置于频谱面上，如果待测芯片没有瑕疵，其频谱与标准芯片完全相同，将被负片完全阻挡，像面上将观察不到任何图像。</a:t>
                </a:r>
                <a:endParaRPr lang="en-US" altLang="zh-CN" b="1" dirty="0">
                  <a:solidFill>
                    <a:schemeClr val="tx2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如果物体表面有瑕疵或者尘埃，将产生额外的频谱，此部分不能被负片阻挡，在像面上成像，据此判断有无瑕疵或尘埃及其位置。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3793125"/>
                <a:ext cx="8856984" cy="2948243"/>
              </a:xfrm>
              <a:prstGeom prst="rect">
                <a:avLst/>
              </a:prstGeom>
              <a:blipFill>
                <a:blip r:embed="rId4"/>
                <a:stretch>
                  <a:fillRect l="-619" r="-551" b="-1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5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992938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3—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集成电路瑕疵检查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1744448"/>
            <a:ext cx="8892480" cy="27111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4509120"/>
            <a:ext cx="277180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无瑕疵的集成电路：拍照制成负片，用于空间滤波。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2368" y="4581128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待检的集成电路芯片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2728" y="4581128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检测结果</a:t>
            </a:r>
          </a:p>
        </p:txBody>
      </p:sp>
      <p:sp>
        <p:nvSpPr>
          <p:cNvPr id="14" name="椭圆 13"/>
          <p:cNvSpPr/>
          <p:nvPr/>
        </p:nvSpPr>
        <p:spPr>
          <a:xfrm>
            <a:off x="4959056" y="2420888"/>
            <a:ext cx="315048" cy="162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608880" y="3429000"/>
            <a:ext cx="315048" cy="162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5888"/>
            <a:ext cx="8280920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4—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以正弦光栅进行图像加减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0" y="1145374"/>
            <a:ext cx="8044380" cy="2517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77072"/>
            <a:ext cx="2931812" cy="1487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0029" y="3789040"/>
                <a:ext cx="5812132" cy="455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两个图形“十”和“口”分别位于物面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±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位置：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9" y="3789040"/>
                <a:ext cx="5812132" cy="455253"/>
              </a:xfrm>
              <a:prstGeom prst="rect">
                <a:avLst/>
              </a:prstGeom>
              <a:blipFill>
                <a:blip r:embed="rId6"/>
                <a:stretch>
                  <a:fillRect l="-94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93731"/>
              </p:ext>
            </p:extLst>
          </p:nvPr>
        </p:nvGraphicFramePr>
        <p:xfrm>
          <a:off x="300112" y="4394721"/>
          <a:ext cx="2931812" cy="406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3" name="Equation" r:id="rId7" imgW="1739880" imgH="241200" progId="Equation.DSMT4">
                  <p:embed/>
                </p:oleObj>
              </mc:Choice>
              <mc:Fallback>
                <p:oleObj name="Equation" r:id="rId7" imgW="1739880" imgH="241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12" y="4394721"/>
                        <a:ext cx="2931812" cy="406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358285"/>
              </p:ext>
            </p:extLst>
          </p:nvPr>
        </p:nvGraphicFramePr>
        <p:xfrm>
          <a:off x="313234" y="5474842"/>
          <a:ext cx="4275137" cy="362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4" name="Equation" r:id="rId9" imgW="2997000" imgH="253800" progId="Equation.DSMT4">
                  <p:embed/>
                </p:oleObj>
              </mc:Choice>
              <mc:Fallback>
                <p:oleObj name="Equation" r:id="rId9" imgW="2997000" imgH="253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34" y="5474842"/>
                        <a:ext cx="4275137" cy="3629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0028" y="4941168"/>
            <a:ext cx="1923700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其频谱为：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404" y="6021288"/>
            <a:ext cx="2741456" cy="455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正弦光栅置于频谱面上：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098454"/>
              </p:ext>
            </p:extLst>
          </p:nvPr>
        </p:nvGraphicFramePr>
        <p:xfrm>
          <a:off x="4059239" y="5951810"/>
          <a:ext cx="3897138" cy="654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" name="Equation" r:id="rId11" imgW="2501640" imgH="419040" progId="Equation.DSMT4">
                  <p:embed/>
                </p:oleObj>
              </mc:Choice>
              <mc:Fallback>
                <p:oleObj name="Equation" r:id="rId11" imgW="2501640" imgH="41904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9" y="5951810"/>
                        <a:ext cx="3897138" cy="654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8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5888"/>
            <a:ext cx="8280920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4—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以正弦光栅进行图像加减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399661"/>
              </p:ext>
            </p:extLst>
          </p:nvPr>
        </p:nvGraphicFramePr>
        <p:xfrm>
          <a:off x="3378721" y="1339202"/>
          <a:ext cx="4258766" cy="361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49" name="Equation" r:id="rId4" imgW="2997000" imgH="253800" progId="Equation.DSMT4">
                  <p:embed/>
                </p:oleObj>
              </mc:Choice>
              <mc:Fallback>
                <p:oleObj name="Equation" r:id="rId4" imgW="2997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721" y="1339202"/>
                        <a:ext cx="4258766" cy="361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0028" y="1340768"/>
            <a:ext cx="206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物体的频谱：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028" y="1917229"/>
            <a:ext cx="34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正弦光栅的透射系数：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84718"/>
              </p:ext>
            </p:extLst>
          </p:nvPr>
        </p:nvGraphicFramePr>
        <p:xfrm>
          <a:off x="2987824" y="2117779"/>
          <a:ext cx="5580112" cy="62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50" name="Equation" r:id="rId6" imgW="3530520" imgH="393480" progId="Equation.DSMT4">
                  <p:embed/>
                </p:oleObj>
              </mc:Choice>
              <mc:Fallback>
                <p:oleObj name="Equation" r:id="rId6" imgW="3530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117779"/>
                        <a:ext cx="5580112" cy="62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0027" y="3111351"/>
            <a:ext cx="34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正弦光栅之后的频谱：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817765"/>
              </p:ext>
            </p:extLst>
          </p:nvPr>
        </p:nvGraphicFramePr>
        <p:xfrm>
          <a:off x="3378721" y="3059027"/>
          <a:ext cx="1868363" cy="36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51" name="Equation" r:id="rId8" imgW="1218960" imgH="241200" progId="Equation.DSMT4">
                  <p:embed/>
                </p:oleObj>
              </mc:Choice>
              <mc:Fallback>
                <p:oleObj name="Equation" r:id="rId8" imgW="1218960" imgH="241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721" y="3059027"/>
                        <a:ext cx="1868363" cy="3699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79512" y="3789040"/>
            <a:ext cx="34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像面上的复振幅分布：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3929"/>
              </p:ext>
            </p:extLst>
          </p:nvPr>
        </p:nvGraphicFramePr>
        <p:xfrm>
          <a:off x="1079612" y="4361985"/>
          <a:ext cx="7632848" cy="175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52" name="Equation" r:id="rId10" imgW="4851360" imgH="1117440" progId="Equation.DSMT4">
                  <p:embed/>
                </p:oleObj>
              </mc:Choice>
              <mc:Fallback>
                <p:oleObj name="Equation" r:id="rId10" imgW="4851360" imgH="11174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612" y="4361985"/>
                        <a:ext cx="7632848" cy="175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圆角矩形 18"/>
          <p:cNvSpPr/>
          <p:nvPr/>
        </p:nvSpPr>
        <p:spPr>
          <a:xfrm>
            <a:off x="4716016" y="5589240"/>
            <a:ext cx="1368152" cy="411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0028" y="6237312"/>
            <a:ext cx="876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在像面中心得到物面两个图形的相加结果。</a:t>
            </a:r>
          </a:p>
        </p:txBody>
      </p:sp>
    </p:spTree>
    <p:extLst>
      <p:ext uri="{BB962C8B-B14F-4D97-AF65-F5344CB8AC3E}">
        <p14:creationId xmlns:p14="http://schemas.microsoft.com/office/powerpoint/2010/main" val="2109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  <p:bldP spid="15" grpId="0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 eaLnBrk="1" hangingPunct="1"/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阿贝成像理论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二次衍射成像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97" y="1340768"/>
            <a:ext cx="5474199" cy="30963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1340768"/>
            <a:ext cx="338278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第一次衍射：</a:t>
            </a:r>
            <a:r>
              <a:rPr lang="zh-CN" altLang="en-US" b="1" dirty="0">
                <a:solidFill>
                  <a:schemeClr val="tx2"/>
                </a:solidFill>
              </a:rPr>
              <a:t>物体可视为一个复杂的二维光栅，被单色平面波照射时，发生夫琅禾费衍射，在显微物镜的后焦面上形成物体的夫琅禾费衍射图样。假定物体是一个一维矩形光栅，衍射图样是一系列对应不同衍射级次的分立点。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4818919"/>
            <a:ext cx="8856984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10000"/>
              </a:lnSpc>
              <a:defRPr sz="2400" b="1">
                <a:solidFill>
                  <a:srgbClr val="0000F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第二次衍射：</a:t>
            </a:r>
            <a:r>
              <a:rPr lang="zh-CN" altLang="en-US" sz="1800" dirty="0">
                <a:solidFill>
                  <a:schemeClr val="tx2"/>
                </a:solidFill>
              </a:rPr>
              <a:t>由于显微镜的物面靠近透镜的前焦面，因此像面到物镜的距离比物镜焦距大得多，后焦面至像面的距离远大于置于焦面位置的孔径光阑（出瞳），因此从后焦面至像面的传输，可视为再一次的夫琅禾费衍射（也可将第一次衍射图样中的各级次视为点光源，它们发出的次级子波发生干涉）。</a:t>
            </a:r>
            <a:endParaRPr lang="en-US" altLang="zh-C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9" y="115888"/>
            <a:ext cx="8204316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4—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以正弦光栅进行图像加减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" y="1412775"/>
            <a:ext cx="8631770" cy="3240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115" y="5348884"/>
            <a:ext cx="863177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同样可以证明，当正弦光栅在频谱面上偏移</a:t>
            </a:r>
            <a:r>
              <a:rPr lang="en-US" altLang="zh-CN" b="1" dirty="0">
                <a:solidFill>
                  <a:srgbClr val="FF0000"/>
                </a:solidFill>
              </a:rPr>
              <a:t>1/4</a:t>
            </a:r>
            <a:r>
              <a:rPr lang="zh-CN" altLang="en-US" b="1" dirty="0">
                <a:solidFill>
                  <a:srgbClr val="FF0000"/>
                </a:solidFill>
              </a:rPr>
              <a:t>周期时，在像面中心得到两个图形的相减图形。</a:t>
            </a:r>
          </a:p>
        </p:txBody>
      </p:sp>
    </p:spTree>
    <p:extLst>
      <p:ext uri="{BB962C8B-B14F-4D97-AF65-F5344CB8AC3E}">
        <p14:creationId xmlns:p14="http://schemas.microsoft.com/office/powerpoint/2010/main" val="2907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5888"/>
            <a:ext cx="8352928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4—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以正弦光栅进行图像加减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144000" cy="278780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211960" y="3284984"/>
            <a:ext cx="79208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524328" y="3284984"/>
            <a:ext cx="79208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505556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2"/>
                </a:solidFill>
              </a:rPr>
              <a:t>在中心位置实现了两个图形的加减处理。</a:t>
            </a:r>
          </a:p>
        </p:txBody>
      </p:sp>
    </p:spTree>
    <p:extLst>
      <p:ext uri="{BB962C8B-B14F-4D97-AF65-F5344CB8AC3E}">
        <p14:creationId xmlns:p14="http://schemas.microsoft.com/office/powerpoint/2010/main" val="17246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9" y="1124744"/>
            <a:ext cx="8799922" cy="2661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2039" y="4149080"/>
                <a:ext cx="8799922" cy="1403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物体复振幅为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，其频谱为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b="1" i="1" dirty="0">
                                <a:solidFill>
                                  <a:schemeClr val="tx2"/>
                                </a:solidFill>
                                <a:latin typeface="Lucida Calligraphy" panose="03010101010101010101" pitchFamily="66" charset="0"/>
                              </a:rPr>
                              <m:t>E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𝒖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，如果在频谱面上放置一个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匹配滤波器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，其透射系数为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𝒕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𝒖</m:t>
                        </m:r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1" i="1" dirty="0">
                                    <a:solidFill>
                                      <a:schemeClr val="tx2"/>
                                    </a:solidFill>
                                    <a:latin typeface="Lucida Calligraphy" panose="03010101010101010101" pitchFamily="66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𝑨</m:t>
                            </m:r>
                          </m:sub>
                        </m:sSub>
                      </m:e>
                      <m:sup>
                        <m: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𝒖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，则透射频谱为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CN" b="1" i="1" dirty="0">
                            <a:solidFill>
                              <a:schemeClr val="tx2"/>
                            </a:solidFill>
                            <a:latin typeface="Lucida Calligraphy" panose="03010101010101010101" pitchFamily="66" charset="0"/>
                          </a:rPr>
                          <m:t>E</m:t>
                        </m:r>
                      </m:e>
                    </m:acc>
                    <m:d>
                      <m:d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𝒖</m:t>
                        </m:r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𝒗</m:t>
                        </m:r>
                      </m:e>
                    </m:d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b="1" i="1" dirty="0">
                                <a:solidFill>
                                  <a:schemeClr val="tx2"/>
                                </a:solidFill>
                                <a:latin typeface="Lucida Calligraphy" panose="03010101010101010101" pitchFamily="66" charset="0"/>
                              </a:rPr>
                              <m:t>E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𝒖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1" i="1" dirty="0">
                                    <a:solidFill>
                                      <a:schemeClr val="tx2"/>
                                    </a:solidFill>
                                    <a:latin typeface="Lucida Calligraphy" panose="03010101010101010101" pitchFamily="66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𝑨</m:t>
                            </m:r>
                          </m:sub>
                        </m:sSub>
                      </m:e>
                      <m:sup>
                        <m:r>
                          <a:rPr lang="en-US" altLang="zh-CN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𝒖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𝒗</m:t>
                    </m:r>
                    <m:r>
                      <a:rPr lang="en-US" altLang="zh-CN" b="1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  <a:latin typeface="Lucida Calligraphy" panose="03010101010101010101" pitchFamily="66" charset="0"/>
                  </a:rPr>
                  <a:t>，在像面得到光场：</a:t>
                </a:r>
                <a:endParaRPr lang="en-US" altLang="zh-CN" b="1" dirty="0">
                  <a:solidFill>
                    <a:schemeClr val="tx2"/>
                  </a:solidFill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9" y="4149080"/>
                <a:ext cx="8799922" cy="1403589"/>
              </a:xfrm>
              <a:prstGeom prst="rect">
                <a:avLst/>
              </a:prstGeom>
              <a:blipFill>
                <a:blip r:embed="rId5"/>
                <a:stretch>
                  <a:fillRect l="-416" r="-318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737077"/>
              </p:ext>
            </p:extLst>
          </p:nvPr>
        </p:nvGraphicFramePr>
        <p:xfrm>
          <a:off x="1859359" y="5589240"/>
          <a:ext cx="5425281" cy="564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7" name="Equation" r:id="rId6" imgW="3416040" imgH="355320" progId="Equation.DSMT4">
                  <p:embed/>
                </p:oleObj>
              </mc:Choice>
              <mc:Fallback>
                <p:oleObj name="Equation" r:id="rId6" imgW="3416040" imgH="35532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359" y="5589240"/>
                        <a:ext cx="5425281" cy="564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2039" y="6207695"/>
            <a:ext cx="879992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Ø"/>
              <a:defRPr sz="24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像面光场是物面光场的自相关，在像面中心将观察到一个亮点。</a:t>
            </a:r>
          </a:p>
        </p:txBody>
      </p:sp>
    </p:spTree>
    <p:extLst>
      <p:ext uri="{BB962C8B-B14F-4D97-AF65-F5344CB8AC3E}">
        <p14:creationId xmlns:p14="http://schemas.microsoft.com/office/powerpoint/2010/main" val="26823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33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029636"/>
              </p:ext>
            </p:extLst>
          </p:nvPr>
        </p:nvGraphicFramePr>
        <p:xfrm>
          <a:off x="1873932" y="3881635"/>
          <a:ext cx="5353273" cy="55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2" name="Equation" r:id="rId4" imgW="3416040" imgH="355320" progId="Equation.DSMT4">
                  <p:embed/>
                </p:oleObj>
              </mc:Choice>
              <mc:Fallback>
                <p:oleObj name="Equation" r:id="rId4" imgW="34160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932" y="3881635"/>
                        <a:ext cx="5353273" cy="5554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2039" y="4469078"/>
                <a:ext cx="8799921" cy="220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 algn="just">
                  <a:buFont typeface="Wingdings" panose="05000000000000000000" pitchFamily="2" charset="2"/>
                  <a:buChar char="Ø"/>
                  <a:defRPr sz="2400" b="1">
                    <a:solidFill>
                      <a:schemeClr val="tx2"/>
                    </a:solidFill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dirty="0"/>
                  <a:t>基于待识别的特征图像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altLang="zh-CN" sz="1800" i="1">
                        <a:latin typeface="Cambria Math"/>
                      </a:rPr>
                      <m:t>(</m:t>
                    </m:r>
                    <m:r>
                      <a:rPr lang="en-US" altLang="zh-CN" sz="1800" i="1">
                        <a:latin typeface="Cambria Math"/>
                      </a:rPr>
                      <m:t>𝒙</m:t>
                    </m:r>
                    <m:r>
                      <a:rPr lang="en-US" altLang="zh-CN" sz="1800" i="1">
                        <a:latin typeface="Cambria Math"/>
                      </a:rPr>
                      <m:t>,</m:t>
                    </m:r>
                    <m:r>
                      <a:rPr lang="en-US" altLang="zh-CN" sz="1800" i="1">
                        <a:latin typeface="Cambria Math"/>
                      </a:rPr>
                      <m:t>𝒚</m:t>
                    </m:r>
                    <m:r>
                      <a:rPr lang="en-US" altLang="zh-CN" sz="18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800" dirty="0"/>
                  <a:t>，制作匹配滤波器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/>
                                  </a:rPr>
                                  <m:t>𝒕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latin typeface="Cambria Math"/>
                                  </a:rPr>
                                  <m:t>𝒖</m:t>
                                </m:r>
                                <m:r>
                                  <a:rPr lang="en-US" altLang="zh-CN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latin typeface="Cambria Math"/>
                                  </a:rPr>
                                  <m:t>𝒗</m:t>
                                </m:r>
                              </m:e>
                            </m:d>
                            <m:r>
                              <a:rPr lang="en-US" altLang="zh-CN" sz="1800" i="1">
                                <a:latin typeface="Cambria Math"/>
                              </a:rPr>
                              <m:t>=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800" i="1" dirty="0">
                                    <a:latin typeface="Lucida Calligraphy" panose="03010101010101010101" pitchFamily="66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𝑨</m:t>
                            </m:r>
                          </m:sub>
                        </m:sSub>
                      </m:e>
                      <m:sup>
                        <m:r>
                          <a:rPr lang="en-US" altLang="zh-CN" sz="1800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latin typeface="Cambria Math"/>
                      </a:rPr>
                      <m:t>(</m:t>
                    </m:r>
                    <m:r>
                      <a:rPr lang="en-US" altLang="zh-CN" sz="1800" i="1">
                        <a:latin typeface="Cambria Math"/>
                      </a:rPr>
                      <m:t>𝒖</m:t>
                    </m:r>
                    <m:r>
                      <a:rPr lang="en-US" altLang="zh-CN" sz="1800" i="1">
                        <a:latin typeface="Cambria Math"/>
                      </a:rPr>
                      <m:t>,</m:t>
                    </m:r>
                    <m:r>
                      <a:rPr lang="en-US" altLang="zh-CN" sz="1800" i="1">
                        <a:latin typeface="Cambria Math"/>
                      </a:rPr>
                      <m:t>𝒗</m:t>
                    </m:r>
                    <m:r>
                      <a:rPr lang="en-US" altLang="zh-CN" sz="18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800" dirty="0"/>
                  <a:t>，当图片库中的某个图片上存在特征图像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𝑬</m:t>
                            </m:r>
                          </m:e>
                        </m:acc>
                      </m:e>
                      <m:sub>
                        <m:r>
                          <a:rPr lang="en-US" altLang="zh-CN" sz="1800" i="1">
                            <a:latin typeface="Cambria Math"/>
                          </a:rPr>
                          <m:t>𝑨</m:t>
                        </m:r>
                      </m:sub>
                    </m:sSub>
                    <m:r>
                      <a:rPr lang="en-US" altLang="zh-CN" sz="1800" i="1">
                        <a:latin typeface="Cambria Math"/>
                      </a:rPr>
                      <m:t>(</m:t>
                    </m:r>
                    <m:r>
                      <a:rPr lang="en-US" altLang="zh-CN" sz="1800" i="1">
                        <a:latin typeface="Cambria Math"/>
                      </a:rPr>
                      <m:t>𝒙</m:t>
                    </m:r>
                    <m:r>
                      <a:rPr lang="en-US" altLang="zh-CN" sz="1800" i="1">
                        <a:latin typeface="Cambria Math"/>
                      </a:rPr>
                      <m:t>,</m:t>
                    </m:r>
                    <m:r>
                      <a:rPr lang="en-US" altLang="zh-CN" sz="1800" i="1">
                        <a:latin typeface="Cambria Math"/>
                      </a:rPr>
                      <m:t>𝒚</m:t>
                    </m:r>
                    <m:r>
                      <a:rPr lang="en-US" altLang="zh-CN" sz="18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1800" dirty="0"/>
                  <a:t>，在像面上将得到特征图像的自相关图像，像面中心出现一个亮点，据此进行图像识别。</a:t>
                </a:r>
                <a:endParaRPr lang="en-US" altLang="zh-CN" sz="18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/>
                  <a:t>例如，公安人员可以从指纹库中的许多指纹照片中，识别出与现场得到的指纹照片相匹配者。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9" y="4469078"/>
                <a:ext cx="8799921" cy="2200282"/>
              </a:xfrm>
              <a:prstGeom prst="rect">
                <a:avLst/>
              </a:prstGeom>
              <a:blipFill>
                <a:blip r:embed="rId6"/>
                <a:stretch>
                  <a:fillRect l="-416" r="-623" b="-2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9" y="1124744"/>
            <a:ext cx="8799922" cy="26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96752"/>
            <a:ext cx="4680520" cy="208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4" y="1196752"/>
                <a:ext cx="4248472" cy="211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2"/>
                    </a:solidFill>
                  </a:rPr>
                  <a:t>图像识别的关键是制作匹配滤波器。右图所示的全息记录装置中，将</a:t>
                </a:r>
                <a:r>
                  <a:rPr lang="en-US" altLang="zh-CN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轴</a:t>
                </a:r>
                <a:r>
                  <a:rPr lang="en-US" altLang="zh-CN" b="1" dirty="0">
                    <a:solidFill>
                      <a:schemeClr val="tx2"/>
                    </a:solidFill>
                  </a:rPr>
                  <a:t>0</a:t>
                </a:r>
                <a:r>
                  <a:rPr lang="zh-CN" altLang="en-US" b="1" dirty="0">
                    <a:solidFill>
                      <a:schemeClr val="tx2"/>
                    </a:solidFill>
                  </a:rPr>
                  <a:t>点取在参考点源即针孔位置，物体（即样板图片）中心位于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2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b="1" dirty="0">
                    <a:solidFill>
                      <a:schemeClr val="tx2"/>
                    </a:solidFill>
                  </a:rPr>
                  <a:t>处，则物平面的复振幅为：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96752"/>
                <a:ext cx="4248472" cy="2117246"/>
              </a:xfrm>
              <a:prstGeom prst="rect">
                <a:avLst/>
              </a:prstGeom>
              <a:blipFill>
                <a:blip r:embed="rId5"/>
                <a:stretch>
                  <a:fillRect l="-1291" r="-1148" b="-2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23751"/>
              </p:ext>
            </p:extLst>
          </p:nvPr>
        </p:nvGraphicFramePr>
        <p:xfrm>
          <a:off x="265264" y="3337415"/>
          <a:ext cx="3370632" cy="42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8" name="Equation" r:id="rId6" imgW="1892160" imgH="241200" progId="Equation.DSMT4">
                  <p:embed/>
                </p:oleObj>
              </mc:Choice>
              <mc:Fallback>
                <p:oleObj name="Equation" r:id="rId6" imgW="1892160" imgH="241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64" y="3337415"/>
                        <a:ext cx="3370632" cy="42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671919"/>
              </p:ext>
            </p:extLst>
          </p:nvPr>
        </p:nvGraphicFramePr>
        <p:xfrm>
          <a:off x="251520" y="4472206"/>
          <a:ext cx="4752528" cy="46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9" name="Equation" r:id="rId8" imgW="3085920" imgH="304560" progId="Equation.DSMT4">
                  <p:embed/>
                </p:oleObj>
              </mc:Choice>
              <mc:Fallback>
                <p:oleObj name="Equation" r:id="rId8" imgW="3085920" imgH="30456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472206"/>
                        <a:ext cx="4752528" cy="46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7504" y="3933056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照相底板上的频谱和光强分别为：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314194"/>
              </p:ext>
            </p:extLst>
          </p:nvPr>
        </p:nvGraphicFramePr>
        <p:xfrm>
          <a:off x="228178" y="5094882"/>
          <a:ext cx="6720086" cy="1118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00" name="Equation" r:id="rId10" imgW="4267080" imgH="711000" progId="Equation.DSMT4">
                  <p:embed/>
                </p:oleObj>
              </mc:Choice>
              <mc:Fallback>
                <p:oleObj name="Equation" r:id="rId10" imgW="4267080" imgH="7110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78" y="5094882"/>
                        <a:ext cx="6720086" cy="1118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/>
          <p:cNvSpPr/>
          <p:nvPr/>
        </p:nvSpPr>
        <p:spPr>
          <a:xfrm>
            <a:off x="4932040" y="5733256"/>
            <a:ext cx="864096" cy="4801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504" y="6309320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注意上式中出现了所需匹配滤波器的透射函数项。</a:t>
            </a:r>
          </a:p>
        </p:txBody>
      </p:sp>
    </p:spTree>
    <p:extLst>
      <p:ext uri="{BB962C8B-B14F-4D97-AF65-F5344CB8AC3E}">
        <p14:creationId xmlns:p14="http://schemas.microsoft.com/office/powerpoint/2010/main" val="27860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205807"/>
              </p:ext>
            </p:extLst>
          </p:nvPr>
        </p:nvGraphicFramePr>
        <p:xfrm>
          <a:off x="1101279" y="4569103"/>
          <a:ext cx="6639073" cy="51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2" name="Equation" r:id="rId4" imgW="4228920" imgH="330120" progId="Equation.DSMT4">
                  <p:embed/>
                </p:oleObj>
              </mc:Choice>
              <mc:Fallback>
                <p:oleObj name="Equation" r:id="rId4" imgW="42289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279" y="4569103"/>
                        <a:ext cx="6639073" cy="516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/>
          <p:cNvSpPr/>
          <p:nvPr/>
        </p:nvSpPr>
        <p:spPr>
          <a:xfrm>
            <a:off x="5755412" y="4569103"/>
            <a:ext cx="83281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9" y="1271351"/>
            <a:ext cx="8799922" cy="2661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040" y="4115078"/>
            <a:ext cx="543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冲洗之后的照相底片，透射函数为：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196447"/>
              </p:ext>
            </p:extLst>
          </p:nvPr>
        </p:nvGraphicFramePr>
        <p:xfrm>
          <a:off x="251520" y="5701266"/>
          <a:ext cx="8528517" cy="896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3" name="Equation" r:id="rId7" imgW="5549760" imgH="583920" progId="Equation.DSMT4">
                  <p:embed/>
                </p:oleObj>
              </mc:Choice>
              <mc:Fallback>
                <p:oleObj name="Equation" r:id="rId7" imgW="5549760" imgH="58392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701266"/>
                        <a:ext cx="8528517" cy="896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2040" y="5229200"/>
            <a:ext cx="879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2"/>
                </a:solidFill>
              </a:rPr>
              <a:t>将底片置于频谱面上作为空间滤波器，则透射频谱为：</a:t>
            </a:r>
          </a:p>
        </p:txBody>
      </p:sp>
    </p:spTree>
    <p:extLst>
      <p:ext uri="{BB962C8B-B14F-4D97-AF65-F5344CB8AC3E}">
        <p14:creationId xmlns:p14="http://schemas.microsoft.com/office/powerpoint/2010/main" val="5730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16" name="TextBox 15"/>
          <p:cNvSpPr txBox="1"/>
          <p:nvPr/>
        </p:nvSpPr>
        <p:spPr>
          <a:xfrm>
            <a:off x="172040" y="1196752"/>
            <a:ext cx="879992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照相底片之后的透射频谱为：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2040" y="2348880"/>
            <a:ext cx="8807394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像面上的复振幅分布为：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523302"/>
              </p:ext>
            </p:extLst>
          </p:nvPr>
        </p:nvGraphicFramePr>
        <p:xfrm>
          <a:off x="923925" y="3024188"/>
          <a:ext cx="6744419" cy="120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4" name="Equation" r:id="rId4" imgW="4267080" imgH="761760" progId="Equation.DSMT4">
                  <p:embed/>
                </p:oleObj>
              </mc:Choice>
              <mc:Fallback>
                <p:oleObj name="Equation" r:id="rId4" imgW="4267080" imgH="76176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3024188"/>
                        <a:ext cx="6744419" cy="1201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>
            <a:cxnSpLocks/>
          </p:cNvCxnSpPr>
          <p:nvPr/>
        </p:nvCxnSpPr>
        <p:spPr>
          <a:xfrm>
            <a:off x="3635896" y="3651408"/>
            <a:ext cx="3384376" cy="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60032" y="2708920"/>
                <a:ext cx="1204176" cy="455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708920"/>
                <a:ext cx="1204176" cy="455253"/>
              </a:xfrm>
              <a:prstGeom prst="rect">
                <a:avLst/>
              </a:prstGeom>
              <a:blipFill>
                <a:blip r:embed="rId6"/>
                <a:stretch>
                  <a:fillRect l="-4040" r="-2020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2051720" y="4221088"/>
            <a:ext cx="241263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27784" y="4348637"/>
                <a:ext cx="1378904" cy="455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,−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348637"/>
                <a:ext cx="1378904" cy="455253"/>
              </a:xfrm>
              <a:prstGeom prst="rect">
                <a:avLst/>
              </a:prstGeom>
              <a:blipFill>
                <a:blip r:embed="rId7"/>
                <a:stretch>
                  <a:fillRect l="-3540" r="-1770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09679" y="4365104"/>
                <a:ext cx="1205779" cy="455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79" y="4365104"/>
                <a:ext cx="1205779" cy="455253"/>
              </a:xfrm>
              <a:prstGeom prst="rect">
                <a:avLst/>
              </a:prstGeom>
              <a:blipFill>
                <a:blip r:embed="rId8"/>
                <a:stretch>
                  <a:fillRect l="-4040" r="-2020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>
            <a:cxnSpLocks/>
          </p:cNvCxnSpPr>
          <p:nvPr/>
        </p:nvCxnSpPr>
        <p:spPr>
          <a:xfrm>
            <a:off x="4572000" y="4221088"/>
            <a:ext cx="309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2040" y="4895604"/>
                <a:ext cx="8799921" cy="17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以特征图像为物体，通过全息记录装置制作匹配滤波器，置于频谱面上；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如果待识别图片具有特征图像相似的特征，在像面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𝒃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</a:rPr>
                  <a:t>位置将出现一个亮点，据此进行图片识别；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实际的图像识别，可以完全以计算机实现，无需任何光学装置。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0" y="4895604"/>
                <a:ext cx="8799921" cy="1701748"/>
              </a:xfrm>
              <a:prstGeom prst="rect">
                <a:avLst/>
              </a:prstGeom>
              <a:blipFill>
                <a:blip r:embed="rId9"/>
                <a:stretch>
                  <a:fillRect l="-416" r="-623" b="-3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5572"/>
              </p:ext>
            </p:extLst>
          </p:nvPr>
        </p:nvGraphicFramePr>
        <p:xfrm>
          <a:off x="188814" y="1784351"/>
          <a:ext cx="8766373" cy="52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5" name="Equation" r:id="rId10" imgW="5537160" imgH="330120" progId="Equation.DSMT4">
                  <p:embed/>
                </p:oleObj>
              </mc:Choice>
              <mc:Fallback>
                <p:oleObj name="Equation" r:id="rId10" imgW="5537160" imgH="33012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14" y="1784351"/>
                        <a:ext cx="8766373" cy="52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3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8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5—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图像识别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088"/>
            <a:ext cx="9144000" cy="24275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24275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9280" y="37594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目标图形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1648" y="378904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待检图像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74016" y="37594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</a:rPr>
              <a:t>检测结果</a:t>
            </a:r>
          </a:p>
        </p:txBody>
      </p:sp>
      <p:sp>
        <p:nvSpPr>
          <p:cNvPr id="27" name="椭圆 26"/>
          <p:cNvSpPr/>
          <p:nvPr/>
        </p:nvSpPr>
        <p:spPr>
          <a:xfrm>
            <a:off x="4644008" y="2132856"/>
            <a:ext cx="630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707904" y="4725144"/>
            <a:ext cx="630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644008" y="5013176"/>
            <a:ext cx="630096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3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sz="3600" dirty="0">
                <a:latin typeface="黑体" pitchFamily="2" charset="-122"/>
                <a:ea typeface="黑体" pitchFamily="2" charset="-122"/>
              </a:rPr>
              <a:t>6.5 </a:t>
            </a:r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光学信息处理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835696" y="2564904"/>
            <a:ext cx="5904656" cy="2541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6.5.1 </a:t>
            </a:r>
            <a:r>
              <a:rPr lang="zh-CN" altLang="en-US" sz="2800" b="1" dirty="0">
                <a:solidFill>
                  <a:schemeClr val="tx2"/>
                </a:solidFill>
              </a:rPr>
              <a:t>阿贝成像理论和阿贝</a:t>
            </a:r>
            <a:r>
              <a:rPr lang="en-US" altLang="zh-CN" sz="2800" b="1" dirty="0">
                <a:solidFill>
                  <a:schemeClr val="tx2"/>
                </a:solidFill>
              </a:rPr>
              <a:t>-</a:t>
            </a:r>
            <a:r>
              <a:rPr lang="zh-CN" altLang="en-US" sz="2800" b="1" dirty="0">
                <a:solidFill>
                  <a:schemeClr val="tx2"/>
                </a:solidFill>
              </a:rPr>
              <a:t>波特实验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6.5.2 </a:t>
            </a:r>
            <a:r>
              <a:rPr lang="zh-CN" altLang="en-US" sz="2800" b="1" dirty="0">
                <a:solidFill>
                  <a:schemeClr val="tx2"/>
                </a:solidFill>
              </a:rPr>
              <a:t>相干光学信息处理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6.5.3 </a:t>
            </a:r>
            <a:r>
              <a:rPr lang="zh-CN" altLang="en-US" sz="2800" b="1" dirty="0">
                <a:solidFill>
                  <a:srgbClr val="FF0000"/>
                </a:solidFill>
              </a:rPr>
              <a:t>非相干光学信息处理</a:t>
            </a:r>
          </a:p>
        </p:txBody>
      </p:sp>
    </p:spTree>
    <p:extLst>
      <p:ext uri="{BB962C8B-B14F-4D97-AF65-F5344CB8AC3E}">
        <p14:creationId xmlns:p14="http://schemas.microsoft.com/office/powerpoint/2010/main" val="3733753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445224"/>
            <a:ext cx="1800200" cy="12819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365104"/>
            <a:ext cx="4320480" cy="233872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非相干处理的应用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切趾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28699" y="1123020"/>
            <a:ext cx="4550097" cy="461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瑞利判据对两个亮度相近的点物易于判别。如果两个点物的亮度差别很大，比如在天文学中，需要观察一颗亮星附近较暗的伴星，亮星产生的次级极大条纹，亮度可能超过暗星的中央主极大，造成无法判别。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为了将中央主极大之外的次极大“切掉”，可以在孔径光阑之后插入一片高斯切趾的吸收片。它是在玻璃薄板上镀一层非均匀的吸收膜，其振幅透射率从中心向外，以高斯线型递减。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62025"/>
            <a:ext cx="4320480" cy="27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阿贝成像理论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二次衍射成像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504" y="1196752"/>
            <a:ext cx="3454793" cy="50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从傅里叶光学观点来看，发生两次夫琅禾费衍射，</a:t>
            </a:r>
            <a:r>
              <a:rPr lang="zh-CN" altLang="en-US" b="1" dirty="0">
                <a:solidFill>
                  <a:srgbClr val="0000FF"/>
                </a:solidFill>
              </a:rPr>
              <a:t>物体的复振幅分布经两次傅里叶变换</a:t>
            </a:r>
            <a:r>
              <a:rPr lang="zh-CN" altLang="en-US" b="1" dirty="0">
                <a:solidFill>
                  <a:schemeClr val="tx2"/>
                </a:solidFill>
              </a:rPr>
              <a:t>，在像面复原，只是自变量反号，因此</a:t>
            </a:r>
            <a:r>
              <a:rPr lang="zh-CN" altLang="en-US" b="1" dirty="0">
                <a:solidFill>
                  <a:srgbClr val="0000FF"/>
                </a:solidFill>
              </a:rPr>
              <a:t>成的是倒像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zh-CN" b="1" dirty="0">
              <a:solidFill>
                <a:schemeClr val="tx2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要使物体的复振幅完全复原，两次傅里叶变换必须是准确的，但实际上由于受限于物镜孔径，</a:t>
            </a:r>
            <a:r>
              <a:rPr lang="zh-CN" altLang="en-US" b="1" dirty="0">
                <a:solidFill>
                  <a:srgbClr val="0000FF"/>
                </a:solidFill>
              </a:rPr>
              <a:t>物体的角谱不能全部参与成像，因此要获得一个完全复原的像是不可能的。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196752"/>
            <a:ext cx="5243668" cy="2523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1920" y="3789040"/>
            <a:ext cx="4968552" cy="294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以单色平面波照射周期为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chemeClr val="tx2"/>
                </a:solidFill>
              </a:rPr>
              <a:t>的矩形光栅物体，物光波的角频为零频、基频、</a:t>
            </a:r>
            <a:r>
              <a:rPr lang="en-US" altLang="zh-CN" b="1" dirty="0">
                <a:solidFill>
                  <a:schemeClr val="tx2"/>
                </a:solidFill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倍频、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···</a:t>
            </a:r>
            <a:r>
              <a:rPr lang="zh-CN" altLang="en-US" b="1" dirty="0">
                <a:solidFill>
                  <a:schemeClr val="tx2"/>
                </a:solidFill>
                <a:latin typeface="Times New Roman"/>
                <a:cs typeface="Times New Roman"/>
              </a:rPr>
              <a:t>的系列，对应透镜后焦面的衍射级次为零级、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±1</a:t>
            </a:r>
            <a:r>
              <a:rPr lang="zh-CN" altLang="en-US" b="1" dirty="0">
                <a:solidFill>
                  <a:schemeClr val="tx2"/>
                </a:solidFill>
                <a:latin typeface="Times New Roman"/>
                <a:cs typeface="Times New Roman"/>
              </a:rPr>
              <a:t>级、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±2</a:t>
            </a:r>
            <a:r>
              <a:rPr lang="zh-CN" altLang="en-US" b="1" dirty="0">
                <a:solidFill>
                  <a:schemeClr val="tx2"/>
                </a:solidFill>
                <a:latin typeface="Times New Roman"/>
                <a:cs typeface="Times New Roman"/>
              </a:rPr>
              <a:t>级、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···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  <a:latin typeface="Times New Roman"/>
                <a:cs typeface="Times New Roman"/>
              </a:rPr>
              <a:t>基波的空间频率为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1/</a:t>
            </a:r>
            <a:r>
              <a:rPr lang="en-US" altLang="zh-CN" b="1" i="1" dirty="0">
                <a:solidFill>
                  <a:schemeClr val="tx2"/>
                </a:solidFill>
                <a:latin typeface="Times New Roman"/>
                <a:cs typeface="Times New Roman"/>
              </a:rPr>
              <a:t>d</a:t>
            </a:r>
            <a:r>
              <a:rPr lang="zh-CN" altLang="en-US" b="1" dirty="0">
                <a:solidFill>
                  <a:schemeClr val="tx2"/>
                </a:solidFill>
                <a:latin typeface="Times New Roman"/>
                <a:cs typeface="Times New Roman"/>
              </a:rPr>
              <a:t>，其波矢与光轴夹角为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sin</a:t>
            </a:r>
            <a:r>
              <a:rPr lang="en-US" altLang="zh-CN" b="1" i="1" dirty="0">
                <a:solidFill>
                  <a:schemeClr val="tx2"/>
                </a:solidFill>
                <a:latin typeface="Times New Roman"/>
                <a:cs typeface="Times New Roman"/>
              </a:rPr>
              <a:t>θ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/>
                <a:cs typeface="Times New Roman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=</a:t>
            </a:r>
            <a:r>
              <a:rPr lang="en-US" altLang="zh-CN" b="1" i="1" dirty="0">
                <a:solidFill>
                  <a:schemeClr val="tx2"/>
                </a:solidFill>
                <a:latin typeface="Times New Roman"/>
                <a:cs typeface="Times New Roman"/>
              </a:rPr>
              <a:t>λ</a:t>
            </a:r>
            <a:r>
              <a:rPr lang="en-US" altLang="zh-CN" b="1" dirty="0">
                <a:solidFill>
                  <a:schemeClr val="tx2"/>
                </a:solidFill>
                <a:latin typeface="Times New Roman"/>
                <a:cs typeface="Times New Roman"/>
              </a:rPr>
              <a:t>/</a:t>
            </a:r>
            <a:r>
              <a:rPr lang="en-US" altLang="zh-CN" b="1" i="1" dirty="0">
                <a:solidFill>
                  <a:schemeClr val="tx2"/>
                </a:solidFill>
                <a:latin typeface="Times New Roman"/>
                <a:cs typeface="Times New Roman"/>
              </a:rPr>
              <a:t>d</a:t>
            </a:r>
            <a:r>
              <a:rPr lang="zh-CN" altLang="en-US" b="1" dirty="0">
                <a:solidFill>
                  <a:schemeClr val="tx2"/>
                </a:solidFill>
              </a:rPr>
              <a:t>，其他高频波矢与光轴夹角为</a:t>
            </a:r>
            <a:r>
              <a:rPr lang="en-US" altLang="zh-CN" b="1" dirty="0">
                <a:solidFill>
                  <a:schemeClr val="tx2"/>
                </a:solidFill>
                <a:cs typeface="Times New Roman"/>
              </a:rPr>
              <a:t>sin</a:t>
            </a:r>
            <a:r>
              <a:rPr lang="en-US" altLang="zh-CN" b="1" i="1" dirty="0">
                <a:solidFill>
                  <a:schemeClr val="tx2"/>
                </a:solidFill>
                <a:cs typeface="Times New Roman"/>
              </a:rPr>
              <a:t>θ</a:t>
            </a:r>
            <a:r>
              <a:rPr lang="en-US" altLang="zh-CN" b="1" baseline="-25000" dirty="0">
                <a:solidFill>
                  <a:schemeClr val="tx2"/>
                </a:solidFill>
                <a:cs typeface="Times New Roman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的整数倍。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649848"/>
              </p:ext>
            </p:extLst>
          </p:nvPr>
        </p:nvGraphicFramePr>
        <p:xfrm>
          <a:off x="4927600" y="2667000"/>
          <a:ext cx="914400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7" name="Equation" r:id="rId5" imgW="914400" imgH="193680" progId="Equation.DSMT4">
                  <p:embed/>
                </p:oleObj>
              </mc:Choice>
              <mc:Fallback>
                <p:oleObj name="Equation" r:id="rId5" imgW="914400" imgH="193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93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非相干处理的应用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1—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切趾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28699" y="1204260"/>
            <a:ext cx="5479405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插入高斯切趾薄片之后，孔径光阑之后的振幅分布由均匀分布变成高斯分布，根据傅里叶变换特性，其衍射图样仍为高斯分布，旁瓣被切除。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右图为理想情况，事实上，高斯函数被一个圆域函数或者矩形函数截断，仍然会存在旁瓣，只是比切趾之前降低了，因此切趾参数有待优化设计。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508104" y="1204260"/>
            <a:ext cx="3528392" cy="2500755"/>
            <a:chOff x="5378896" y="1204260"/>
            <a:chExt cx="3657600" cy="25527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896" y="1204260"/>
              <a:ext cx="3657600" cy="2552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536106" y="1204260"/>
              <a:ext cx="1500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rgbClr val="0000FF"/>
                  </a:solidFill>
                </a:rPr>
                <a:t>1—</a:t>
              </a:r>
              <a:r>
                <a:rPr lang="zh-CN" altLang="en-US" b="1" dirty="0">
                  <a:solidFill>
                    <a:srgbClr val="0000FF"/>
                  </a:solidFill>
                </a:rPr>
                <a:t>切趾之前</a:t>
              </a:r>
              <a:endParaRPr lang="en-US" altLang="zh-CN" b="1" dirty="0">
                <a:solidFill>
                  <a:srgbClr val="0000FF"/>
                </a:solidFill>
              </a:endParaRPr>
            </a:p>
            <a:p>
              <a:pPr algn="just"/>
              <a:r>
                <a:rPr lang="en-US" altLang="zh-CN" b="1" dirty="0">
                  <a:solidFill>
                    <a:srgbClr val="0000FF"/>
                  </a:solidFill>
                </a:rPr>
                <a:t>2—</a:t>
              </a:r>
              <a:r>
                <a:rPr lang="zh-CN" altLang="en-US" b="1" dirty="0">
                  <a:solidFill>
                    <a:srgbClr val="0000FF"/>
                  </a:solidFill>
                </a:rPr>
                <a:t>切趾之后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96" y="3971777"/>
            <a:ext cx="4827000" cy="27695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71776"/>
            <a:ext cx="3888432" cy="27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非相干处理的应用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2—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变迹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143508" y="4934513"/>
            <a:ext cx="8856984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针对两个亮度接近的点源，为了提高分辨本领，可以通过改变孔径面上的振幅透过率，让中央主极大的宽度减小，其代价是次极大略为提高。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663788" y="1389559"/>
            <a:ext cx="3816424" cy="3191569"/>
            <a:chOff x="2663788" y="1196752"/>
            <a:chExt cx="3816424" cy="31915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88" y="1196752"/>
              <a:ext cx="3816424" cy="3191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79822" y="1486525"/>
              <a:ext cx="1500390" cy="87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00FF"/>
                  </a:solidFill>
                </a:rPr>
                <a:t>1—</a:t>
              </a:r>
              <a:r>
                <a:rPr lang="zh-CN" altLang="en-US" b="1" dirty="0">
                  <a:solidFill>
                    <a:srgbClr val="0000FF"/>
                  </a:solidFill>
                </a:rPr>
                <a:t>变迹之前</a:t>
              </a:r>
              <a:endParaRPr lang="en-US" altLang="zh-CN" b="1" dirty="0">
                <a:solidFill>
                  <a:srgbClr val="0000FF"/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000FF"/>
                  </a:solidFill>
                </a:rPr>
                <a:t>2—</a:t>
              </a:r>
              <a:r>
                <a:rPr lang="zh-CN" altLang="en-US" b="1" dirty="0">
                  <a:solidFill>
                    <a:srgbClr val="0000FF"/>
                  </a:solidFill>
                </a:rPr>
                <a:t>变迹之后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72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 eaLnBrk="1" hangingPunct="1"/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致谢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31800" y="2492896"/>
            <a:ext cx="8326438" cy="326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在本课件的准备过程中，参考了华中科技大学竺子民老师编著的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教材、浙江大学梁铨廷老师编写的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教材、天津大学郁道银老师的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工程光学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课件、电子科技大学叶玉堂老师的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课件、中国科技大学崔洪滨老师的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课件、华中科技大学杨振宇老师的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课件，在此对各位老师表示衷心感谢！</a:t>
            </a:r>
            <a:endParaRPr lang="en-US" altLang="zh-CN" sz="20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CN" sz="20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参考的其他网络资源，来源无法尽述，特此说明。</a:t>
            </a:r>
            <a:endParaRPr lang="en-US" altLang="zh-CN" sz="20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6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1676400" y="3069456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zh-CN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560890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阿贝成像理论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显微镜的分辨本领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96752"/>
            <a:ext cx="5099652" cy="24542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1196752"/>
            <a:ext cx="3744416" cy="294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减小出瞳孔径，参与成像的高频成份越来越少，则像越来越模糊，但只要</a:t>
            </a:r>
            <a:r>
              <a:rPr lang="en-US" altLang="zh-CN" b="1" dirty="0">
                <a:solidFill>
                  <a:schemeClr val="tx2"/>
                </a:solidFill>
              </a:rPr>
              <a:t>±1</a:t>
            </a:r>
            <a:r>
              <a:rPr lang="zh-CN" altLang="en-US" b="1" dirty="0">
                <a:solidFill>
                  <a:schemeClr val="tx2"/>
                </a:solidFill>
              </a:rPr>
              <a:t>级频谱能够参与成像，总是可以形成一个周期为</a:t>
            </a:r>
            <a:r>
              <a:rPr lang="en-US" altLang="zh-CN" b="1" i="1" dirty="0">
                <a:solidFill>
                  <a:schemeClr val="tx2"/>
                </a:solidFill>
              </a:rPr>
              <a:t>d</a:t>
            </a:r>
            <a:r>
              <a:rPr lang="zh-CN" altLang="en-US" b="1" dirty="0">
                <a:solidFill>
                  <a:schemeClr val="tx2"/>
                </a:solidFill>
              </a:rPr>
              <a:t>的周期性结构的像。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只有当</a:t>
            </a:r>
            <a:r>
              <a:rPr lang="en-US" altLang="zh-CN" b="1" dirty="0">
                <a:solidFill>
                  <a:schemeClr val="tx2"/>
                </a:solidFill>
              </a:rPr>
              <a:t>±1</a:t>
            </a:r>
            <a:r>
              <a:rPr lang="zh-CN" altLang="en-US" b="1" dirty="0">
                <a:solidFill>
                  <a:schemeClr val="tx2"/>
                </a:solidFill>
              </a:rPr>
              <a:t>级频谱都被出瞳阻挡时，成像才最后消失。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4269891"/>
            <a:ext cx="8844068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可把</a:t>
            </a:r>
            <a:r>
              <a:rPr lang="en-US" altLang="zh-CN" b="1" dirty="0">
                <a:solidFill>
                  <a:srgbClr val="0000FF"/>
                </a:solidFill>
              </a:rPr>
              <a:t>±1</a:t>
            </a:r>
            <a:r>
              <a:rPr lang="zh-CN" altLang="en-US" b="1" dirty="0">
                <a:solidFill>
                  <a:srgbClr val="0000FF"/>
                </a:solidFill>
              </a:rPr>
              <a:t>级频谱参与成像作为成像的必要条件</a:t>
            </a:r>
            <a:r>
              <a:rPr lang="zh-CN" altLang="en-US" b="1" dirty="0">
                <a:solidFill>
                  <a:schemeClr val="tx2"/>
                </a:solidFill>
              </a:rPr>
              <a:t>，或者视为显微镜可以分辨光栅物的条件。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012647"/>
              </p:ext>
            </p:extLst>
          </p:nvPr>
        </p:nvGraphicFramePr>
        <p:xfrm>
          <a:off x="251520" y="4951541"/>
          <a:ext cx="1951039" cy="709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4" name="Equation" r:id="rId5" imgW="1079280" imgH="393480" progId="Equation.DSMT4">
                  <p:embed/>
                </p:oleObj>
              </mc:Choice>
              <mc:Fallback>
                <p:oleObj name="Equation" r:id="rId5" imgW="1079280" imgH="393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951541"/>
                        <a:ext cx="1951039" cy="7097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205050"/>
              </p:ext>
            </p:extLst>
          </p:nvPr>
        </p:nvGraphicFramePr>
        <p:xfrm>
          <a:off x="3347864" y="5003281"/>
          <a:ext cx="936104" cy="672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5" name="Equation" r:id="rId7" imgW="545760" imgH="393480" progId="Equation.DSMT4">
                  <p:embed/>
                </p:oleObj>
              </mc:Choice>
              <mc:Fallback>
                <p:oleObj name="Equation" r:id="rId7" imgW="545760" imgH="39348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003281"/>
                        <a:ext cx="936104" cy="672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>
          <a:xfrm>
            <a:off x="2503203" y="5218460"/>
            <a:ext cx="576064" cy="22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99992" y="5085184"/>
            <a:ext cx="4523588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此为显微镜能够分辨的最小周期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94501"/>
              </p:ext>
            </p:extLst>
          </p:nvPr>
        </p:nvGraphicFramePr>
        <p:xfrm>
          <a:off x="5230090" y="5882084"/>
          <a:ext cx="1286126" cy="7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6" name="Equation" r:id="rId9" imgW="698400" imgH="393480" progId="Equation.DSMT4">
                  <p:embed/>
                </p:oleObj>
              </mc:Choice>
              <mc:Fallback>
                <p:oleObj name="Equation" r:id="rId9" imgW="698400" imgH="39348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090" y="5882084"/>
                        <a:ext cx="1286126" cy="7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9512" y="5949280"/>
            <a:ext cx="2160240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物镜孔径角的正弦：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934582"/>
              </p:ext>
            </p:extLst>
          </p:nvPr>
        </p:nvGraphicFramePr>
        <p:xfrm>
          <a:off x="2600988" y="6056728"/>
          <a:ext cx="1569864" cy="357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7" name="Equation" r:id="rId11" imgW="888840" imgH="203040" progId="Equation.DSMT4">
                  <p:embed/>
                </p:oleObj>
              </mc:Choice>
              <mc:Fallback>
                <p:oleObj name="Equation" r:id="rId11" imgW="888840" imgH="20304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988" y="6056728"/>
                        <a:ext cx="1569864" cy="357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/>
          <p:cNvSpPr/>
          <p:nvPr/>
        </p:nvSpPr>
        <p:spPr>
          <a:xfrm>
            <a:off x="4365732" y="6091541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95405" y="6021288"/>
            <a:ext cx="3028175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此为显微镜分辨本领</a:t>
            </a:r>
          </a:p>
        </p:txBody>
      </p:sp>
    </p:spTree>
    <p:extLst>
      <p:ext uri="{BB962C8B-B14F-4D97-AF65-F5344CB8AC3E}">
        <p14:creationId xmlns:p14="http://schemas.microsoft.com/office/powerpoint/2010/main" val="7366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4" grpId="0"/>
      <p:bldP spid="16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5888"/>
            <a:ext cx="8352928" cy="71913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显微镜的分辨本领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阿贝成像理论与瑞利判据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41521"/>
              </p:ext>
            </p:extLst>
          </p:nvPr>
        </p:nvGraphicFramePr>
        <p:xfrm>
          <a:off x="3590962" y="2301497"/>
          <a:ext cx="1962075" cy="72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5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962" y="2301497"/>
                        <a:ext cx="1962075" cy="721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5536" y="1659829"/>
            <a:ext cx="5328592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根据阿贝成像理论得到的分辨本领：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57688"/>
              </p:ext>
            </p:extLst>
          </p:nvPr>
        </p:nvGraphicFramePr>
        <p:xfrm>
          <a:off x="3986281" y="3967123"/>
          <a:ext cx="1171437" cy="74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6" name="Equation" r:id="rId6" imgW="622080" imgH="393480" progId="Equation.DSMT4">
                  <p:embed/>
                </p:oleObj>
              </mc:Choice>
              <mc:Fallback>
                <p:oleObj name="Equation" r:id="rId6" imgW="62208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81" y="3967123"/>
                        <a:ext cx="1171437" cy="740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5536" y="3358404"/>
            <a:ext cx="6552728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根据衍射理论和瑞利判据得到的分辨本领：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5536" y="4974267"/>
            <a:ext cx="8352928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二者形式完全相同，系数</a:t>
            </a:r>
            <a:r>
              <a:rPr lang="en-US" altLang="zh-CN" b="1" dirty="0">
                <a:solidFill>
                  <a:schemeClr val="tx2"/>
                </a:solidFill>
              </a:rPr>
              <a:t>0.61</a:t>
            </a:r>
            <a:r>
              <a:rPr lang="zh-CN" altLang="en-US" b="1" dirty="0">
                <a:solidFill>
                  <a:schemeClr val="tx2"/>
                </a:solidFill>
              </a:rPr>
              <a:t>源于前者采用狭缝光阑来滤除</a:t>
            </a:r>
            <a:r>
              <a:rPr lang="en-US" altLang="zh-CN" b="1" dirty="0">
                <a:solidFill>
                  <a:schemeClr val="tx2"/>
                </a:solidFill>
              </a:rPr>
              <a:t>±1</a:t>
            </a:r>
            <a:r>
              <a:rPr lang="zh-CN" altLang="en-US" b="1" dirty="0">
                <a:solidFill>
                  <a:schemeClr val="tx2"/>
                </a:solidFill>
              </a:rPr>
              <a:t>级之外的衍射级次，而后者为圆孔光阑。</a:t>
            </a:r>
          </a:p>
        </p:txBody>
      </p:sp>
    </p:spTree>
    <p:extLst>
      <p:ext uri="{BB962C8B-B14F-4D97-AF65-F5344CB8AC3E}">
        <p14:creationId xmlns:p14="http://schemas.microsoft.com/office/powerpoint/2010/main" val="26205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波特实验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85" y="1256639"/>
            <a:ext cx="4427711" cy="2460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85" y="3645024"/>
            <a:ext cx="4429132" cy="28528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3" y="1557830"/>
            <a:ext cx="4104456" cy="4194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实验装置：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以单色平面波照射细丝网格面，在第一个透镜后焦面得到网格状物体的频谱，再经第二个透镜（图中未画出）变换，在其后焦面可复现物体的倒像。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在第一个透镜的后焦面（也是第二个透镜的前焦面）上放置各种形状的光阑，对频谱进行滤波，在像面将复现不同的像。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080" y="6237311"/>
            <a:ext cx="1346844" cy="4552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网格的频谱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06064" y="6237310"/>
            <a:ext cx="1114408" cy="4552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网格的像</a:t>
            </a:r>
          </a:p>
        </p:txBody>
      </p:sp>
    </p:spTree>
    <p:extLst>
      <p:ext uri="{BB962C8B-B14F-4D97-AF65-F5344CB8AC3E}">
        <p14:creationId xmlns:p14="http://schemas.microsoft.com/office/powerpoint/2010/main" val="204963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波特实验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68" y="1467638"/>
            <a:ext cx="2808312" cy="2897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16" y="1467638"/>
            <a:ext cx="3033284" cy="28974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5516" y="5023070"/>
            <a:ext cx="8712968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/>
                </a:solidFill>
              </a:rPr>
              <a:t>空间滤波器：置于频谱面即第一个透镜后焦面处的各种光阑。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以水平和竖直方向的狭缝光阑进行空间滤波，分别得到竖直和水平方向的像结构。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实验说明，对像的水平和竖直结构起作用的，分别是角谱的竖直和水平分量。</a:t>
            </a:r>
          </a:p>
        </p:txBody>
      </p:sp>
    </p:spTree>
    <p:extLst>
      <p:ext uri="{BB962C8B-B14F-4D97-AF65-F5344CB8AC3E}">
        <p14:creationId xmlns:p14="http://schemas.microsoft.com/office/powerpoint/2010/main" val="22541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阿贝</a:t>
            </a:r>
            <a:r>
              <a:rPr lang="en-US" altLang="zh-CN" sz="3200" dirty="0">
                <a:latin typeface="黑体" pitchFamily="2" charset="-122"/>
                <a:ea typeface="黑体" pitchFamily="2" charset="-122"/>
              </a:rPr>
              <a:t>-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波特实验</a:t>
            </a:r>
            <a:endParaRPr lang="en-US" altLang="zh-CN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618188-E987-41B3-BC22-B9B6E724E4AB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377534" y="4869160"/>
            <a:ext cx="838893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以圆孔屏挡住除中央亮点之外的所有其他频率分量（仅保留零频分量），像面上将观察到均匀亮度。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以小圆屏挡住频谱面中央亮点处的频谱分量（即零频分量），将观察到对比度反转的像。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7" y="1702149"/>
            <a:ext cx="7446786" cy="29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3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g01">
  <a:themeElements>
    <a:clrScheme name="Yang01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Yang0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Yang01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Class1-2_0.绪论</Template>
  <TotalTime>8654</TotalTime>
  <Words>3299</Words>
  <Application>Microsoft Office PowerPoint</Application>
  <PresentationFormat>全屏显示(4:3)</PresentationFormat>
  <Paragraphs>279</Paragraphs>
  <Slides>43</Slides>
  <Notes>41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黑体</vt:lpstr>
      <vt:lpstr>Arial</vt:lpstr>
      <vt:lpstr>Calibri</vt:lpstr>
      <vt:lpstr>Cambria Math</vt:lpstr>
      <vt:lpstr>Lucida Calligraphy</vt:lpstr>
      <vt:lpstr>Times New Roman</vt:lpstr>
      <vt:lpstr>Verdana</vt:lpstr>
      <vt:lpstr>Wingdings</vt:lpstr>
      <vt:lpstr>Yang01</vt:lpstr>
      <vt:lpstr>Equation</vt:lpstr>
      <vt:lpstr>PowerPoint 演示文稿</vt:lpstr>
      <vt:lpstr>6.5 光学信息处理</vt:lpstr>
      <vt:lpstr>阿贝成像理论—二次衍射成像</vt:lpstr>
      <vt:lpstr>阿贝成像理论—二次衍射成像</vt:lpstr>
      <vt:lpstr>阿贝成像理论—显微镜的分辨本领</vt:lpstr>
      <vt:lpstr>显微镜的分辨本领—阿贝成像理论与瑞利判据</vt:lpstr>
      <vt:lpstr>阿贝-波特实验</vt:lpstr>
      <vt:lpstr>阿贝-波特实验</vt:lpstr>
      <vt:lpstr>阿贝-波特实验</vt:lpstr>
      <vt:lpstr>阿贝-波特实验</vt:lpstr>
      <vt:lpstr>6.5 光学信息处理</vt:lpstr>
      <vt:lpstr>相干光学处理系统</vt:lpstr>
      <vt:lpstr>相干光学处理系统</vt:lpstr>
      <vt:lpstr>相干光学处理系统</vt:lpstr>
      <vt:lpstr>相干处理的应用1—位相物体的观察</vt:lpstr>
      <vt:lpstr>相干处理的应用1—暗场法</vt:lpstr>
      <vt:lpstr>相干处理的应用1—泽尼克相衬法</vt:lpstr>
      <vt:lpstr>相干处理的应用1—泽尼克相衬法</vt:lpstr>
      <vt:lpstr>相干处理的应用1—泽尼克相衬法</vt:lpstr>
      <vt:lpstr>相干处理的应用1—泽尼克相衬法</vt:lpstr>
      <vt:lpstr>相干处理的应用1—泽尼克相衬法</vt:lpstr>
      <vt:lpstr>题外：显微镜技术与诺贝尔奖</vt:lpstr>
      <vt:lpstr>相干处理的应用2—激光束去噪</vt:lpstr>
      <vt:lpstr>相干处理的应用2—激光束去噪</vt:lpstr>
      <vt:lpstr>相干处理的应用2—激光束去噪</vt:lpstr>
      <vt:lpstr>相干处理的应用3—集成电路瑕疵检查</vt:lpstr>
      <vt:lpstr>相干处理的应用3—集成电路瑕疵检查</vt:lpstr>
      <vt:lpstr>相干处理的应用4—以正弦光栅进行图像加减</vt:lpstr>
      <vt:lpstr>相干处理的应用4—以正弦光栅进行图像加减</vt:lpstr>
      <vt:lpstr>相干处理的应用4—以正弦光栅进行图像加减</vt:lpstr>
      <vt:lpstr>相干处理的应用4—以正弦光栅进行图像加减</vt:lpstr>
      <vt:lpstr>相干处理的应用5—图像识别</vt:lpstr>
      <vt:lpstr>相干处理的应用5—图像识别</vt:lpstr>
      <vt:lpstr>相干处理的应用5—图像识别</vt:lpstr>
      <vt:lpstr>相干处理的应用5—图像识别</vt:lpstr>
      <vt:lpstr>相干处理的应用5—图像识别</vt:lpstr>
      <vt:lpstr>相干处理的应用5—图像识别</vt:lpstr>
      <vt:lpstr>6.5 光学信息处理</vt:lpstr>
      <vt:lpstr>非相干处理的应用1—切趾</vt:lpstr>
      <vt:lpstr>非相干处理的应用1—切趾</vt:lpstr>
      <vt:lpstr>非相干处理的应用2—变迹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wanzhujun</dc:creator>
  <cp:lastModifiedBy>Hust</cp:lastModifiedBy>
  <cp:revision>588</cp:revision>
  <dcterms:created xsi:type="dcterms:W3CDTF">2013-11-04T02:33:41Z</dcterms:created>
  <dcterms:modified xsi:type="dcterms:W3CDTF">2022-11-29T03:39:55Z</dcterms:modified>
</cp:coreProperties>
</file>